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53" r:id="rId2"/>
    <p:sldId id="350" r:id="rId3"/>
    <p:sldId id="351" r:id="rId4"/>
    <p:sldId id="352" r:id="rId5"/>
    <p:sldId id="348" r:id="rId6"/>
    <p:sldId id="349" r:id="rId7"/>
    <p:sldId id="291" r:id="rId8"/>
    <p:sldId id="354" r:id="rId9"/>
    <p:sldId id="323" r:id="rId10"/>
    <p:sldId id="356" r:id="rId11"/>
    <p:sldId id="308" r:id="rId12"/>
    <p:sldId id="324" r:id="rId13"/>
    <p:sldId id="325" r:id="rId14"/>
    <p:sldId id="358" r:id="rId15"/>
    <p:sldId id="306" r:id="rId16"/>
    <p:sldId id="359" r:id="rId17"/>
    <p:sldId id="309" r:id="rId18"/>
    <p:sldId id="310" r:id="rId19"/>
    <p:sldId id="347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FF"/>
    <a:srgbClr val="FF3399"/>
    <a:srgbClr val="004ADE"/>
    <a:srgbClr val="66FF66"/>
    <a:srgbClr val="B4C3F2"/>
    <a:srgbClr val="D6A300"/>
    <a:srgbClr val="3399FF"/>
    <a:srgbClr val="FF0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818" autoAdjust="0"/>
  </p:normalViewPr>
  <p:slideViewPr>
    <p:cSldViewPr>
      <p:cViewPr varScale="1">
        <p:scale>
          <a:sx n="65" d="100"/>
          <a:sy n="65" d="100"/>
        </p:scale>
        <p:origin x="1308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DC5E918-424C-4E8F-A67E-7E1527971A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413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38AEEBF-3942-4073-83F7-98A1DDE961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977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Arial" panose="020B0604020202020204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091023-2E78-45D4-A92F-A32CBCBB9FB6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736990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altLang="en-US" smtClean="0">
              <a:latin typeface="Arial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293418-874E-4C2B-84E7-D754FA7EB85B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50E839A-9977-4116-9C35-3F3E11EF8E44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1741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6EC18C2-CF44-4759-982B-A5181C55635C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90047-83AC-4969-AA94-D3A64E0790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11859"/>
      </p:ext>
    </p:extLst>
  </p:cSld>
  <p:clrMapOvr>
    <a:masterClrMapping/>
  </p:clrMapOvr>
  <p:transition>
    <p:sndAc>
      <p:stSnd>
        <p:snd r:embed="rId1" name="Vao rung ho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8E574-66BD-45D4-94D5-7DED98A667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013484"/>
      </p:ext>
    </p:extLst>
  </p:cSld>
  <p:clrMapOvr>
    <a:masterClrMapping/>
  </p:clrMapOvr>
  <p:transition>
    <p:sndAc>
      <p:stSnd>
        <p:snd r:embed="rId1" name="Vao rung ho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12AAA-281B-4BB9-B841-EF8904661E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087751"/>
      </p:ext>
    </p:extLst>
  </p:cSld>
  <p:clrMapOvr>
    <a:masterClrMapping/>
  </p:clrMapOvr>
  <p:transition>
    <p:sndAc>
      <p:stSnd>
        <p:snd r:embed="rId1" name="Vao rung ho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8DD452-5BD1-462A-B5C2-4FD963896B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795241"/>
      </p:ext>
    </p:extLst>
  </p:cSld>
  <p:clrMapOvr>
    <a:masterClrMapping/>
  </p:clrMapOvr>
  <p:transition>
    <p:sndAc>
      <p:stSnd>
        <p:snd r:embed="rId1" name="Vao rung ho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835F2-7770-4F92-ADAA-58707824A3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76269"/>
      </p:ext>
    </p:extLst>
  </p:cSld>
  <p:clrMapOvr>
    <a:masterClrMapping/>
  </p:clrMapOvr>
  <p:transition>
    <p:sndAc>
      <p:stSnd>
        <p:snd r:embed="rId1" name="Vao rung ho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2E63D8-E105-4F08-9A91-DB1006A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163293"/>
      </p:ext>
    </p:extLst>
  </p:cSld>
  <p:clrMapOvr>
    <a:masterClrMapping/>
  </p:clrMapOvr>
  <p:transition>
    <p:sndAc>
      <p:stSnd>
        <p:snd r:embed="rId1" name="Vao rung ho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8A91A-B6EF-48F1-AC44-E7527792C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7629408"/>
      </p:ext>
    </p:extLst>
  </p:cSld>
  <p:clrMapOvr>
    <a:masterClrMapping/>
  </p:clrMapOvr>
  <p:transition>
    <p:sndAc>
      <p:stSnd>
        <p:snd r:embed="rId1" name="Vao rung ho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4E1F6-7DF5-453E-A3D2-77AE384AB9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70519"/>
      </p:ext>
    </p:extLst>
  </p:cSld>
  <p:clrMapOvr>
    <a:masterClrMapping/>
  </p:clrMapOvr>
  <p:transition>
    <p:sndAc>
      <p:stSnd>
        <p:snd r:embed="rId1" name="Vao rung ho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FDEF22-DB3A-4F90-9429-BD8E80101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873494"/>
      </p:ext>
    </p:extLst>
  </p:cSld>
  <p:clrMapOvr>
    <a:masterClrMapping/>
  </p:clrMapOvr>
  <p:transition>
    <p:sndAc>
      <p:stSnd>
        <p:snd r:embed="rId1" name="Vao rung ho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E7D940-7824-4EB6-8EB0-FDB1DB8254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870128"/>
      </p:ext>
    </p:extLst>
  </p:cSld>
  <p:clrMapOvr>
    <a:masterClrMapping/>
  </p:clrMapOvr>
  <p:transition>
    <p:sndAc>
      <p:stSnd>
        <p:snd r:embed="rId1" name="Vao rung ho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7E9BA-2C81-4EF6-9F49-A009416EA2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232717"/>
      </p:ext>
    </p:extLst>
  </p:cSld>
  <p:clrMapOvr>
    <a:masterClrMapping/>
  </p:clrMapOvr>
  <p:transition>
    <p:sndAc>
      <p:stSnd>
        <p:snd r:embed="rId1" name="Vao rung ho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60DF6-E70B-4561-818D-6A085B4D9F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829488"/>
      </p:ext>
    </p:extLst>
  </p:cSld>
  <p:clrMapOvr>
    <a:masterClrMapping/>
  </p:clrMapOvr>
  <p:transition>
    <p:sndAc>
      <p:stSnd>
        <p:snd r:embed="rId1" name="Vao rung ho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32080-F6B3-4F39-9E73-925F3FB7EB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661481"/>
      </p:ext>
    </p:extLst>
  </p:cSld>
  <p:clrMapOvr>
    <a:masterClrMapping/>
  </p:clrMapOvr>
  <p:transition>
    <p:sndAc>
      <p:stSnd>
        <p:snd r:embed="rId1" name="Vao rung ho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D2BE2F6-6B68-410B-A6FB-4C78957E9A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sndAc>
      <p:stSnd>
        <p:snd r:embed="rId15" name="Vao rung ho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1.wav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1.wav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7.png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1.wav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2948" name="Picture 5" descr="Picture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107950" y="685800"/>
            <a:ext cx="8915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THCS TÂN XUÂN</a:t>
            </a:r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849313" y="1828800"/>
            <a:ext cx="7385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vi-VN" altLang="en-US" sz="5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951" name="Picture 14" descr="slide0011_image0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94650" y="214313"/>
            <a:ext cx="11493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Admin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3048000"/>
            <a:ext cx="6846887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-47369" y="6161478"/>
            <a:ext cx="891540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i="1" dirty="0" err="1" smtClean="0">
                <a:solidFill>
                  <a:srgbClr val="66FFFF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2800" b="1" i="1" dirty="0" smtClean="0">
                <a:solidFill>
                  <a:srgbClr val="66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66FFFF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800" b="1" i="1" dirty="0" smtClean="0">
                <a:solidFill>
                  <a:srgbClr val="66FF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i="1" dirty="0" err="1" smtClean="0">
                <a:solidFill>
                  <a:srgbClr val="66FFFF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800" b="1" i="1" dirty="0" smtClean="0">
                <a:solidFill>
                  <a:srgbClr val="66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66FFFF"/>
                </a:solidFill>
                <a:latin typeface="Times New Roman" panose="02020603050405020304" pitchFamily="18" charset="0"/>
              </a:rPr>
              <a:t>Ngọc</a:t>
            </a:r>
            <a:r>
              <a:rPr lang="en-US" altLang="en-US" sz="2800" b="1" i="1" dirty="0" smtClean="0">
                <a:solidFill>
                  <a:srgbClr val="66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66FFFF"/>
                </a:solidFill>
                <a:latin typeface="Times New Roman" panose="02020603050405020304" pitchFamily="18" charset="0"/>
              </a:rPr>
              <a:t>Hải</a:t>
            </a:r>
            <a:endParaRPr lang="en-US" altLang="en-US" sz="2800" b="1" i="1" dirty="0">
              <a:solidFill>
                <a:srgbClr val="66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44502"/>
      </p:ext>
    </p:extLst>
  </p:cSld>
  <p:clrMapOvr>
    <a:masterClrMapping/>
  </p:clrMapOvr>
  <p:transition>
    <p:sndAc>
      <p:stSnd>
        <p:snd r:embed="rId3" name="Vao ru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52400" y="1122328"/>
            <a:ext cx="667362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234331" y="1831831"/>
            <a:ext cx="45557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21" name="AutoShape 11"/>
          <p:cNvSpPr>
            <a:spLocks noChangeArrowheads="1"/>
          </p:cNvSpPr>
          <p:nvPr/>
        </p:nvSpPr>
        <p:spPr bwMode="auto">
          <a:xfrm>
            <a:off x="152400" y="152400"/>
            <a:ext cx="8839200" cy="6629400"/>
          </a:xfrm>
          <a:prstGeom prst="flowChartProcess">
            <a:avLst/>
          </a:prstGeom>
          <a:noFill/>
          <a:ln w="76200" algn="ctr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463880" y="2452287"/>
            <a:ext cx="297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</a:t>
            </a:r>
            <a:r>
              <a:rPr lang="vi-VN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0521" y="2984228"/>
            <a:ext cx="7772400" cy="117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endParaRPr lang="en-US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300244" y="4085272"/>
            <a:ext cx="6057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9150" y="4574293"/>
            <a:ext cx="7772400" cy="217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êke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-533400" y="136227"/>
            <a:ext cx="8614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vi-VN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20. DỤNG 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 CƠ KHÍ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2964376"/>
      </p:ext>
    </p:extLst>
  </p:cSld>
  <p:clrMapOvr>
    <a:masterClrMapping/>
  </p:clrMapOvr>
  <p:transition advTm="38508">
    <p:sndAc>
      <p:stSnd>
        <p:snd r:embed="rId3" name="Vao ru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97133"/>
            <a:ext cx="2687638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Admin\Desktop\Captu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77548">
            <a:off x="1189148" y="3309578"/>
            <a:ext cx="4017963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40419"/>
            <a:ext cx="43973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Kết quả hình ảnh cho ê tô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313" y="3094721"/>
            <a:ext cx="39592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639">
            <a:off x="5635492" y="5003906"/>
            <a:ext cx="2925762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533400" y="1748069"/>
            <a:ext cx="89916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endParaRPr lang="en-US" sz="44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029223"/>
            <a:ext cx="667362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71889" y="20180"/>
            <a:ext cx="8614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20. DỤNG 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 CƠ KHÍ</a:t>
            </a:r>
          </a:p>
        </p:txBody>
      </p:sp>
    </p:spTree>
    <p:custDataLst>
      <p:tags r:id="rId1"/>
    </p:custDataLst>
  </p:cSld>
  <p:clrMapOvr>
    <a:masterClrMapping/>
  </p:clrMapOvr>
  <p:transition advTm="13782">
    <p:sndAc>
      <p:stSnd>
        <p:snd r:embed="rId3" name="Vao ru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-160338"/>
            <a:ext cx="2687637" cy="335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38250" y="2362200"/>
            <a:ext cx="1608138" cy="593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lết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AutoShape 5" descr="Kết quả hình ảnh cho cờ l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14341" name="AutoShape 7" descr="Kết quả hình ảnh cho cờ lê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14343" name="AutoShape 12" descr="Kết quả hình ảnh cho kìm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17416" name="Rectangle 15"/>
          <p:cNvSpPr>
            <a:spLocks noChangeArrowheads="1"/>
          </p:cNvSpPr>
          <p:nvPr/>
        </p:nvSpPr>
        <p:spPr bwMode="auto">
          <a:xfrm>
            <a:off x="2982913" y="160338"/>
            <a:ext cx="5921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 cụ tháo lắp</a:t>
            </a:r>
            <a:endParaRPr lang="vi-VN" altLang="en-US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7" name="Picture 2" descr="C:\Users\Admin\Desktop\Captu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84250"/>
            <a:ext cx="4017963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1"/>
          <p:cNvSpPr>
            <a:spLocks noChangeArrowheads="1"/>
          </p:cNvSpPr>
          <p:nvPr/>
        </p:nvSpPr>
        <p:spPr bwMode="auto">
          <a:xfrm>
            <a:off x="2047977" y="3206750"/>
            <a:ext cx="7156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bulong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7419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65600"/>
            <a:ext cx="43973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066800" y="5351463"/>
            <a:ext cx="1606550" cy="593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vít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1" name="Rectangle 2"/>
          <p:cNvSpPr>
            <a:spLocks noChangeArrowheads="1"/>
          </p:cNvSpPr>
          <p:nvPr/>
        </p:nvSpPr>
        <p:spPr bwMode="auto">
          <a:xfrm>
            <a:off x="2514600" y="5945188"/>
            <a:ext cx="3913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Vặn vít đầu có xẻ rãnh</a:t>
            </a:r>
            <a:endParaRPr lang="vi-VN" altLang="en-US" sz="320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60374" y="3790950"/>
            <a:ext cx="8443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lết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vít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338" y="836286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Phần mỏ</a:t>
            </a:r>
            <a:endParaRPr lang="vi-VN" b="1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07975" y="1205618"/>
            <a:ext cx="152400" cy="6993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25662" y="1505566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Phần cán</a:t>
            </a:r>
            <a:endParaRPr lang="vi-VN" b="1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2514600" y="914400"/>
            <a:ext cx="94169" cy="6162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86893" y="5463659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Phần đầu</a:t>
            </a:r>
            <a:endParaRPr lang="vi-VN" b="1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619500" y="5138359"/>
            <a:ext cx="227013" cy="3480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07250" y="4802985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Phần cán</a:t>
            </a:r>
            <a:endParaRPr lang="vi-VN" b="1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6521450" y="4936552"/>
            <a:ext cx="685800" cy="460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60711" y="2362200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Phần đầu</a:t>
            </a:r>
            <a:endParaRPr lang="vi-VN" b="1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454424" y="1852233"/>
            <a:ext cx="454025" cy="4982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834751" y="861116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Phần đầu</a:t>
            </a:r>
            <a:endParaRPr lang="vi-VN" b="1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7517032" y="1230448"/>
            <a:ext cx="635438" cy="2098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718175" y="2250003"/>
            <a:ext cx="1606550" cy="593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81675" y="979969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Phần thân</a:t>
            </a:r>
            <a:endParaRPr lang="vi-VN" b="1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6199981" y="1367136"/>
            <a:ext cx="210344" cy="323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39451">
    <p:sndAc>
      <p:stSnd>
        <p:snd r:embed="rId3" name="Vao ru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416" grpId="0"/>
      <p:bldP spid="17418" grpId="0"/>
      <p:bldP spid="21" grpId="0" animBg="1"/>
      <p:bldP spid="17421" grpId="0"/>
      <p:bldP spid="2" grpId="0"/>
      <p:bldP spid="2" grpId="1"/>
      <p:bldP spid="17" grpId="0" animBg="1"/>
      <p:bldP spid="22" grpId="0" animBg="1"/>
      <p:bldP spid="26" grpId="0" animBg="1"/>
      <p:bldP spid="29" grpId="0" animBg="1"/>
      <p:bldP spid="35" grpId="0" animBg="1"/>
      <p:bldP spid="37" grpId="0" animBg="1"/>
      <p:bldP spid="12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ê t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25463"/>
            <a:ext cx="39592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12194" y="2955410"/>
            <a:ext cx="1304993" cy="5254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Ê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AutoShape 5" descr="Kết quả hình ảnh cho cờ l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15365" name="AutoShape 7" descr="Kết quả hình ảnh cho cờ lê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15366" name="AutoShape 12" descr="Kết quả hình ảnh cho kìm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18" name="Rectangle 17"/>
          <p:cNvSpPr/>
          <p:nvPr/>
        </p:nvSpPr>
        <p:spPr>
          <a:xfrm>
            <a:off x="3192126" y="6364804"/>
            <a:ext cx="1110456" cy="3946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Kìm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Rectangle 16"/>
          <p:cNvSpPr>
            <a:spLocks noChangeArrowheads="1"/>
          </p:cNvSpPr>
          <p:nvPr/>
        </p:nvSpPr>
        <p:spPr bwMode="auto">
          <a:xfrm>
            <a:off x="2514600" y="7938"/>
            <a:ext cx="45069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 cụ kẹp chặt</a:t>
            </a:r>
            <a:endParaRPr lang="vi-VN" altLang="en-US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1" name="TextBox 18"/>
          <p:cNvSpPr txBox="1">
            <a:spLocks noChangeArrowheads="1"/>
          </p:cNvSpPr>
          <p:nvPr/>
        </p:nvSpPr>
        <p:spPr bwMode="auto">
          <a:xfrm>
            <a:off x="3206750" y="2095500"/>
            <a:ext cx="5791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Dùng để kẹp chặt vật khi gia công</a:t>
            </a:r>
          </a:p>
        </p:txBody>
      </p:sp>
      <p:sp>
        <p:nvSpPr>
          <p:cNvPr id="18442" name="TextBox 19"/>
          <p:cNvSpPr txBox="1">
            <a:spLocks noChangeArrowheads="1"/>
          </p:cNvSpPr>
          <p:nvPr/>
        </p:nvSpPr>
        <p:spPr bwMode="auto">
          <a:xfrm>
            <a:off x="3684588" y="544195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 để kẹp chặt vật</a:t>
            </a:r>
          </a:p>
        </p:txBody>
      </p:sp>
      <p:pic>
        <p:nvPicPr>
          <p:cNvPr id="18443" name="Picture 3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639">
            <a:off x="849313" y="4713288"/>
            <a:ext cx="2925762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2775" y="4070350"/>
            <a:ext cx="78946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Êtô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kìm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062" y="3296206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Tay quay</a:t>
            </a:r>
            <a:endParaRPr lang="vi-VN" b="1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12775" y="2786239"/>
            <a:ext cx="454025" cy="4982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8245" y="376845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Má động</a:t>
            </a:r>
            <a:endParaRPr lang="vi-VN" b="1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63587" y="746177"/>
            <a:ext cx="303213" cy="5492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12194" y="786868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Má tĩnh</a:t>
            </a:r>
            <a:endParaRPr lang="vi-VN" b="1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828800" y="1156200"/>
            <a:ext cx="483394" cy="29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9532" y="6390090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Phần mỏ</a:t>
            </a:r>
            <a:endParaRPr lang="vi-VN" b="1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688180" y="5978701"/>
            <a:ext cx="454025" cy="4982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82410" y="4868498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Phần cán</a:t>
            </a:r>
            <a:endParaRPr lang="vi-VN" b="1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3326607" y="5101469"/>
            <a:ext cx="357981" cy="3404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15021" y="1248295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Thân</a:t>
            </a:r>
            <a:endParaRPr lang="vi-VN" b="1" dirty="0"/>
          </a:p>
        </p:txBody>
      </p:sp>
      <p:cxnSp>
        <p:nvCxnSpPr>
          <p:cNvPr id="26" name="Straight Arrow Connector 25"/>
          <p:cNvCxnSpPr>
            <a:stCxn id="23" idx="1"/>
          </p:cNvCxnSpPr>
          <p:nvPr/>
        </p:nvCxnSpPr>
        <p:spPr>
          <a:xfrm flipH="1">
            <a:off x="2832497" y="1432961"/>
            <a:ext cx="782524" cy="2387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40450">
    <p:sndAc>
      <p:stSnd>
        <p:snd r:embed="rId3" name="Vao ru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8440" grpId="0"/>
      <p:bldP spid="18441" grpId="0"/>
      <p:bldP spid="18442" grpId="0"/>
      <p:bldP spid="12" grpId="0"/>
      <p:bldP spid="12" grpId="1"/>
      <p:bldP spid="6" grpId="0" animBg="1"/>
      <p:bldP spid="19" grpId="0" animBg="1"/>
      <p:bldP spid="24" grpId="0" animBg="1"/>
      <p:bldP spid="29" grpId="0" animBg="1"/>
      <p:bldP spid="31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533400" y="3073430"/>
            <a:ext cx="89916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itchFamily="18" charset="0"/>
              </a:rPr>
              <a:t>II.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endParaRPr lang="en-US" sz="44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029223"/>
            <a:ext cx="634500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itchFamily="18" charset="0"/>
              </a:rPr>
              <a:t>I.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endParaRPr lang="en-US" altLang="en-US" sz="44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71889" y="20180"/>
            <a:ext cx="8614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alt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20. DỤNG 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 CƠ KHÍ</a:t>
            </a:r>
          </a:p>
        </p:txBody>
      </p:sp>
      <p:sp>
        <p:nvSpPr>
          <p:cNvPr id="2" name="Rectangle 1"/>
          <p:cNvSpPr/>
          <p:nvPr/>
        </p:nvSpPr>
        <p:spPr>
          <a:xfrm>
            <a:off x="79457" y="4034826"/>
            <a:ext cx="7086600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vít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457" y="4249607"/>
            <a:ext cx="754380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kẹp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Êtô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234331" y="1831831"/>
            <a:ext cx="45557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34331" y="2411695"/>
            <a:ext cx="6057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4636423"/>
      </p:ext>
    </p:extLst>
  </p:cSld>
  <p:clrMapOvr>
    <a:masterClrMapping/>
  </p:clrMapOvr>
  <p:transition advTm="13782">
    <p:sndAc>
      <p:stSnd>
        <p:snd r:embed="rId3" name="Vao ru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3343275"/>
            <a:ext cx="4325937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4032354" y="4512939"/>
            <a:ext cx="1403350" cy="7635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Dũa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4900" y="30163"/>
            <a:ext cx="5975350" cy="8620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" y="3472766"/>
            <a:ext cx="2097088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80292">
            <a:off x="287338" y="1112838"/>
            <a:ext cx="281305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28600" y="2590800"/>
            <a:ext cx="1371600" cy="6635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Búa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7950" y="879475"/>
            <a:ext cx="4773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 err="1">
                <a:solidFill>
                  <a:srgbClr val="3C14A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dirty="0">
                <a:solidFill>
                  <a:srgbClr val="3C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3C14A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>
                <a:solidFill>
                  <a:srgbClr val="3C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3C14AC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altLang="en-US" sz="2800" dirty="0" smtClean="0">
                <a:solidFill>
                  <a:srgbClr val="3C14A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3C14A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800" dirty="0">
                <a:solidFill>
                  <a:srgbClr val="3C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3C14A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altLang="en-US" sz="2800" dirty="0">
              <a:solidFill>
                <a:srgbClr val="3C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62600" y="5257800"/>
            <a:ext cx="1468437" cy="71596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Đục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28600" y="5867400"/>
            <a:ext cx="4926013" cy="7747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dirty="0" err="1" smtClean="0">
                <a:solidFill>
                  <a:srgbClr val="004ADE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dirty="0" smtClean="0">
                <a:solidFill>
                  <a:srgbClr val="004AD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4ADE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 smtClean="0">
                <a:solidFill>
                  <a:srgbClr val="004AD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4ADE"/>
                </a:solidFill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altLang="en-US" sz="2800" dirty="0" smtClean="0">
                <a:solidFill>
                  <a:srgbClr val="004AD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 smtClean="0">
                <a:solidFill>
                  <a:srgbClr val="004ADE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altLang="en-US" sz="2800" dirty="0" smtClean="0">
                <a:solidFill>
                  <a:srgbClr val="004AD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4ADE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altLang="en-US" sz="2800" dirty="0" smtClean="0">
                <a:solidFill>
                  <a:srgbClr val="004AD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4ADE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2800" dirty="0" smtClean="0">
                <a:solidFill>
                  <a:srgbClr val="3C14A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Kết quả hình ảnh cho cư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758" y="850115"/>
            <a:ext cx="4425950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978805" y="5257105"/>
            <a:ext cx="43386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alt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>
                <a:solidFill>
                  <a:srgbClr val="3C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11625" y="887413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alt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alt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4789" y="1423134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Đầu búa</a:t>
            </a:r>
            <a:endParaRPr lang="vi-VN" b="1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51657" y="1607800"/>
            <a:ext cx="913132" cy="6087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57013" y="2047637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Cán búa</a:t>
            </a:r>
            <a:endParaRPr lang="vi-VN" b="1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258437" y="2162808"/>
            <a:ext cx="565606" cy="3742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22293" y="4953794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Lưỡi dũa</a:t>
            </a:r>
            <a:endParaRPr lang="vi-VN" b="1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916006" y="4465747"/>
            <a:ext cx="410182" cy="476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731377" y="3917036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Cán</a:t>
            </a:r>
            <a:r>
              <a:rPr lang="en-US" b="1" dirty="0" smtClean="0"/>
              <a:t> </a:t>
            </a:r>
            <a:r>
              <a:rPr lang="en-US" b="1" dirty="0" err="1" smtClean="0"/>
              <a:t>dũa</a:t>
            </a:r>
            <a:endParaRPr lang="vi-VN" b="1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8081708" y="4238208"/>
            <a:ext cx="71692" cy="4550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002631" y="4693285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Đầu đục</a:t>
            </a:r>
            <a:endParaRPr lang="vi-VN" b="1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2494756" y="3810000"/>
            <a:ext cx="1588" cy="8716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844" y="5458729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Lưỡi đục</a:t>
            </a:r>
            <a:endParaRPr lang="vi-VN" b="1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29735" y="5186640"/>
            <a:ext cx="296762" cy="2729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40401" y="3764342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Thân đục</a:t>
            </a:r>
            <a:endParaRPr lang="vi-VN" b="1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27074" y="4166186"/>
            <a:ext cx="722313" cy="2534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80250" y="1419260"/>
            <a:ext cx="149542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Khung</a:t>
            </a:r>
            <a:r>
              <a:rPr lang="en-US" b="1" dirty="0" smtClean="0"/>
              <a:t> </a:t>
            </a:r>
            <a:r>
              <a:rPr lang="en-US" b="1" dirty="0" err="1" smtClean="0"/>
              <a:t>cưa</a:t>
            </a:r>
            <a:endParaRPr lang="vi-VN" b="1" dirty="0"/>
          </a:p>
        </p:txBody>
      </p:sp>
      <p:cxnSp>
        <p:nvCxnSpPr>
          <p:cNvPr id="41" name="Straight Arrow Connector 40"/>
          <p:cNvCxnSpPr>
            <a:stCxn id="40" idx="1"/>
          </p:cNvCxnSpPr>
          <p:nvPr/>
        </p:nvCxnSpPr>
        <p:spPr>
          <a:xfrm flipH="1">
            <a:off x="6553996" y="1603926"/>
            <a:ext cx="526254" cy="184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23781" y="2752668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Lưỡi</a:t>
            </a:r>
            <a:r>
              <a:rPr lang="en-US" b="1" dirty="0" smtClean="0"/>
              <a:t> </a:t>
            </a:r>
            <a:r>
              <a:rPr lang="en-US" b="1" dirty="0" err="1" smtClean="0"/>
              <a:t>cưa</a:t>
            </a:r>
            <a:endParaRPr lang="vi-VN" b="1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5530562" y="2216506"/>
            <a:ext cx="454025" cy="4982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58438" y="3255666"/>
            <a:ext cx="83220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búa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cưa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dũa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alt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06561" y="3216762"/>
            <a:ext cx="181591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Vít</a:t>
            </a:r>
            <a:r>
              <a:rPr lang="en-US" b="1" dirty="0" smtClean="0"/>
              <a:t> </a:t>
            </a:r>
            <a:r>
              <a:rPr lang="en-US" b="1" dirty="0" err="1" smtClean="0"/>
              <a:t>điều</a:t>
            </a:r>
            <a:r>
              <a:rPr lang="en-US" b="1" dirty="0" smtClean="0"/>
              <a:t> </a:t>
            </a:r>
            <a:r>
              <a:rPr lang="en-US" b="1" dirty="0" err="1" smtClean="0"/>
              <a:t>chỉnh</a:t>
            </a:r>
            <a:endParaRPr lang="vi-VN" b="1" dirty="0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7239000" y="3058744"/>
            <a:ext cx="492377" cy="2845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250688" y="1995487"/>
            <a:ext cx="1409700" cy="6111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Cưa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51775" y="1965780"/>
            <a:ext cx="1292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Tay</a:t>
            </a:r>
            <a:r>
              <a:rPr lang="en-US" b="1" dirty="0" smtClean="0"/>
              <a:t> </a:t>
            </a:r>
            <a:r>
              <a:rPr lang="en-US" b="1" dirty="0" err="1" smtClean="0"/>
              <a:t>nắm</a:t>
            </a:r>
            <a:endParaRPr lang="vi-VN" b="1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8497887" y="2376041"/>
            <a:ext cx="93900" cy="7459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531035" y="1480671"/>
            <a:ext cx="8962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Chốt</a:t>
            </a:r>
            <a:endParaRPr lang="vi-VN" b="1" dirty="0"/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5180013" y="1572413"/>
            <a:ext cx="399814" cy="1376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51614">
    <p:sndAc>
      <p:stSnd>
        <p:snd r:embed="rId4" name="Vao ru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1" grpId="0"/>
      <p:bldP spid="15" grpId="0" animBg="1"/>
      <p:bldP spid="15" grpId="2" animBg="1"/>
      <p:bldP spid="12" grpId="0"/>
      <p:bldP spid="18" grpId="0" animBg="1"/>
      <p:bldP spid="18" grpId="1" animBg="1"/>
      <p:bldP spid="14" grpId="0" build="p"/>
      <p:bldP spid="16" grpId="0"/>
      <p:bldP spid="13" grpId="0"/>
      <p:bldP spid="17" grpId="0" animBg="1"/>
      <p:bldP spid="20" grpId="0" animBg="1"/>
      <p:bldP spid="23" grpId="0" animBg="1"/>
      <p:bldP spid="25" grpId="0" animBg="1"/>
      <p:bldP spid="31" grpId="0" animBg="1"/>
      <p:bldP spid="34" grpId="0" animBg="1"/>
      <p:bldP spid="37" grpId="0" animBg="1"/>
      <p:bldP spid="40" grpId="0" animBg="1"/>
      <p:bldP spid="45" grpId="0" animBg="1"/>
      <p:bldP spid="47" grpId="0"/>
      <p:bldP spid="47" grpId="1"/>
      <p:bldP spid="36" grpId="0" animBg="1"/>
      <p:bldP spid="10" grpId="0" animBg="1"/>
      <p:bldP spid="10" grpId="1" animBg="1"/>
      <p:bldP spid="42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57200" y="3112867"/>
            <a:ext cx="89916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itchFamily="18" charset="0"/>
              </a:rPr>
              <a:t>II.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endParaRPr lang="en-US" sz="44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029223"/>
            <a:ext cx="634500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itchFamily="18" charset="0"/>
              </a:rPr>
              <a:t>I.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endParaRPr lang="en-US" altLang="en-US" sz="44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71889" y="20180"/>
            <a:ext cx="8614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alt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20. DỤNG 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 CƠ KHÍ</a:t>
            </a:r>
          </a:p>
        </p:txBody>
      </p:sp>
      <p:sp>
        <p:nvSpPr>
          <p:cNvPr id="2" name="Rectangle 1"/>
          <p:cNvSpPr/>
          <p:nvPr/>
        </p:nvSpPr>
        <p:spPr>
          <a:xfrm>
            <a:off x="371889" y="3936831"/>
            <a:ext cx="7086600" cy="1110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vít</a:t>
            </a:r>
            <a:endParaRPr lang="en-US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kẹp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Êtô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71889" y="1809434"/>
            <a:ext cx="45557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429611" y="2412013"/>
            <a:ext cx="6057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0607" y="5096167"/>
            <a:ext cx="52806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44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889" y="6006827"/>
            <a:ext cx="3616696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đục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dũa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9807897"/>
      </p:ext>
    </p:extLst>
  </p:cSld>
  <p:clrMapOvr>
    <a:masterClrMapping/>
  </p:clrMapOvr>
  <p:transition advTm="13782">
    <p:sndAc>
      <p:stSnd>
        <p:snd r:embed="rId3" name="Vao ru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400" y="5638800"/>
            <a:ext cx="9169400" cy="12192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3500" dirty="0">
                <a:solidFill>
                  <a:srgbClr val="004ADE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vi-VN" sz="3500" dirty="0">
                <a:solidFill>
                  <a:srgbClr val="004ADE"/>
                </a:solidFill>
                <a:latin typeface="Times New Roman" pitchFamily="18" charset="0"/>
                <a:cs typeface="Times New Roman" pitchFamily="18" charset="0"/>
              </a:rPr>
              <a:t>Mục đích:</a:t>
            </a:r>
            <a:r>
              <a:rPr lang="en-US" sz="3500" dirty="0">
                <a:solidFill>
                  <a:srgbClr val="004AD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dirty="0">
                <a:solidFill>
                  <a:srgbClr val="004ADE"/>
                </a:solidFill>
                <a:latin typeface="Times New Roman" pitchFamily="18" charset="0"/>
                <a:cs typeface="Times New Roman" pitchFamily="18" charset="0"/>
              </a:rPr>
              <a:t>Tiết kiệm thời gian sản xuất, tạo năng suất lao động cao.</a:t>
            </a:r>
          </a:p>
          <a:p>
            <a:pPr>
              <a:defRPr/>
            </a:pPr>
            <a:endParaRPr lang="en-US" sz="3500" dirty="0">
              <a:solidFill>
                <a:srgbClr val="004AD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6350"/>
            <a:ext cx="2362200" cy="5632450"/>
            <a:chOff x="144" y="1306"/>
            <a:chExt cx="1296" cy="2396"/>
          </a:xfrm>
        </p:grpSpPr>
        <p:pic>
          <p:nvPicPr>
            <p:cNvPr id="18451" name="Picture 52" descr="220px-4_artist_blacksmith_forging_with_power_hamm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306"/>
              <a:ext cx="1296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2" name="Picture 53" descr="220px-Bochumer_Verein-09-4997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371"/>
              <a:ext cx="1296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3" name="Text Box 66"/>
            <p:cNvSpPr txBox="1">
              <a:spLocks noChangeArrowheads="1"/>
            </p:cNvSpPr>
            <p:nvPr/>
          </p:nvSpPr>
          <p:spPr bwMode="auto">
            <a:xfrm>
              <a:off x="384" y="3414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i="1" dirty="0" err="1">
                  <a:solidFill>
                    <a:schemeClr val="hlink"/>
                  </a:solidFill>
                  <a:latin typeface="Times New Roman" pitchFamily="18" charset="0"/>
                </a:rPr>
                <a:t>Búa</a:t>
              </a:r>
              <a:r>
                <a:rPr lang="en-US" altLang="en-US" sz="2400" b="1" i="1" dirty="0">
                  <a:solidFill>
                    <a:schemeClr val="hlink"/>
                  </a:solidFill>
                  <a:latin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chemeClr val="hlink"/>
                  </a:solidFill>
                  <a:latin typeface="Times New Roman" pitchFamily="18" charset="0"/>
                </a:rPr>
                <a:t>máy</a:t>
              </a:r>
              <a:endParaRPr lang="en-US" altLang="en-US" sz="2400" b="1" i="1" dirty="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" name="Group 79"/>
          <p:cNvGrpSpPr>
            <a:grpSpLocks/>
          </p:cNvGrpSpPr>
          <p:nvPr/>
        </p:nvGrpSpPr>
        <p:grpSpPr bwMode="auto">
          <a:xfrm>
            <a:off x="4759325" y="60325"/>
            <a:ext cx="2173288" cy="5580063"/>
            <a:chOff x="4340" y="1336"/>
            <a:chExt cx="1247" cy="2408"/>
          </a:xfrm>
        </p:grpSpPr>
        <p:grpSp>
          <p:nvGrpSpPr>
            <p:cNvPr id="18447" name="Group 77"/>
            <p:cNvGrpSpPr>
              <a:grpSpLocks/>
            </p:cNvGrpSpPr>
            <p:nvPr/>
          </p:nvGrpSpPr>
          <p:grpSpPr bwMode="auto">
            <a:xfrm>
              <a:off x="4340" y="1336"/>
              <a:ext cx="1247" cy="2045"/>
              <a:chOff x="4340" y="984"/>
              <a:chExt cx="1247" cy="2045"/>
            </a:xfrm>
          </p:grpSpPr>
          <p:pic>
            <p:nvPicPr>
              <p:cNvPr id="18449" name="Picture 70" descr="imagesCAYIINPK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6" y="984"/>
                <a:ext cx="1152" cy="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0" name="Picture 74" descr="imagesCAVKD7O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0" y="2069"/>
                <a:ext cx="1247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448" name="Text Box 78"/>
            <p:cNvSpPr txBox="1">
              <a:spLocks noChangeArrowheads="1"/>
            </p:cNvSpPr>
            <p:nvPr/>
          </p:nvSpPr>
          <p:spPr bwMode="auto">
            <a:xfrm>
              <a:off x="4560" y="3456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i="1">
                  <a:solidFill>
                    <a:schemeClr val="hlink"/>
                  </a:solidFill>
                  <a:latin typeface="Times New Roman" pitchFamily="18" charset="0"/>
                </a:rPr>
                <a:t>Dũa máy</a:t>
              </a:r>
            </a:p>
          </p:txBody>
        </p:sp>
      </p:grpSp>
      <p:grpSp>
        <p:nvGrpSpPr>
          <p:cNvPr id="17" name="Group 90"/>
          <p:cNvGrpSpPr>
            <a:grpSpLocks/>
          </p:cNvGrpSpPr>
          <p:nvPr/>
        </p:nvGrpSpPr>
        <p:grpSpPr bwMode="auto">
          <a:xfrm>
            <a:off x="7104063" y="90488"/>
            <a:ext cx="1954212" cy="5549900"/>
            <a:chOff x="4416" y="1344"/>
            <a:chExt cx="1104" cy="2400"/>
          </a:xfrm>
        </p:grpSpPr>
        <p:pic>
          <p:nvPicPr>
            <p:cNvPr id="18444" name="Picture 82" descr="imagesCAEIZTQ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344"/>
              <a:ext cx="100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86" descr="imagesCANYDBS8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6" y="2448"/>
              <a:ext cx="900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6" name="Text Box 89"/>
            <p:cNvSpPr txBox="1">
              <a:spLocks noChangeArrowheads="1"/>
            </p:cNvSpPr>
            <p:nvPr/>
          </p:nvSpPr>
          <p:spPr bwMode="auto">
            <a:xfrm>
              <a:off x="4416" y="3456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i="1">
                  <a:solidFill>
                    <a:schemeClr val="hlink"/>
                  </a:solidFill>
                  <a:latin typeface="Times New Roman" pitchFamily="18" charset="0"/>
                </a:rPr>
                <a:t>Khoan máy</a:t>
              </a:r>
            </a:p>
          </p:txBody>
        </p:sp>
      </p:grpSp>
      <p:grpSp>
        <p:nvGrpSpPr>
          <p:cNvPr id="25" name="Group 95"/>
          <p:cNvGrpSpPr>
            <a:grpSpLocks/>
          </p:cNvGrpSpPr>
          <p:nvPr/>
        </p:nvGrpSpPr>
        <p:grpSpPr bwMode="auto">
          <a:xfrm>
            <a:off x="2711450" y="25400"/>
            <a:ext cx="1751013" cy="5614988"/>
            <a:chOff x="1776" y="1304"/>
            <a:chExt cx="960" cy="2399"/>
          </a:xfrm>
        </p:grpSpPr>
        <p:pic>
          <p:nvPicPr>
            <p:cNvPr id="18440" name="Picture 61" descr="Copy of magesư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304"/>
              <a:ext cx="942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41" name="Group 93"/>
            <p:cNvGrpSpPr>
              <a:grpSpLocks/>
            </p:cNvGrpSpPr>
            <p:nvPr/>
          </p:nvGrpSpPr>
          <p:grpSpPr bwMode="auto">
            <a:xfrm>
              <a:off x="1776" y="2382"/>
              <a:ext cx="960" cy="1321"/>
              <a:chOff x="1776" y="2392"/>
              <a:chExt cx="960" cy="1350"/>
            </a:xfrm>
          </p:grpSpPr>
          <p:sp>
            <p:nvSpPr>
              <p:cNvPr id="18442" name="Text Box 64"/>
              <p:cNvSpPr txBox="1">
                <a:spLocks noChangeArrowheads="1"/>
              </p:cNvSpPr>
              <p:nvPr/>
            </p:nvSpPr>
            <p:spPr bwMode="auto">
              <a:xfrm>
                <a:off x="1776" y="3448"/>
                <a:ext cx="960" cy="2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i="1">
                    <a:solidFill>
                      <a:schemeClr val="hlink"/>
                    </a:solidFill>
                    <a:latin typeface="Times New Roman" pitchFamily="18" charset="0"/>
                  </a:rPr>
                  <a:t>Cưa máy</a:t>
                </a:r>
              </a:p>
            </p:txBody>
          </p:sp>
          <p:pic>
            <p:nvPicPr>
              <p:cNvPr id="18443" name="Picture 91" descr="imageshj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2392"/>
                <a:ext cx="868" cy="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custDataLst>
      <p:tags r:id="rId1"/>
    </p:custDataLst>
  </p:cSld>
  <p:clrMapOvr>
    <a:masterClrMapping/>
  </p:clrMapOvr>
  <p:transition advTm="17709">
    <p:sndAc>
      <p:stSnd>
        <p:snd r:embed="rId3" name="Vao ru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17409"/>
          <p:cNvSpPr/>
          <p:nvPr/>
        </p:nvSpPr>
        <p:spPr>
          <a:xfrm>
            <a:off x="7939088" y="4178300"/>
            <a:ext cx="1128712" cy="5461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7409" name="Oval 17408"/>
          <p:cNvSpPr/>
          <p:nvPr/>
        </p:nvSpPr>
        <p:spPr>
          <a:xfrm>
            <a:off x="8070850" y="3233738"/>
            <a:ext cx="1030288" cy="4937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7408" name="Oval 17407"/>
          <p:cNvSpPr/>
          <p:nvPr/>
        </p:nvSpPr>
        <p:spPr>
          <a:xfrm>
            <a:off x="8032750" y="1949450"/>
            <a:ext cx="12192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1" name="Oval 30"/>
          <p:cNvSpPr/>
          <p:nvPr/>
        </p:nvSpPr>
        <p:spPr>
          <a:xfrm>
            <a:off x="7848600" y="742950"/>
            <a:ext cx="1295400" cy="584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9" name="Oval 28"/>
          <p:cNvSpPr/>
          <p:nvPr/>
        </p:nvSpPr>
        <p:spPr>
          <a:xfrm>
            <a:off x="6019800" y="5554663"/>
            <a:ext cx="27432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8" name="Oval 27"/>
          <p:cNvSpPr/>
          <p:nvPr/>
        </p:nvSpPr>
        <p:spPr>
          <a:xfrm>
            <a:off x="838200" y="5749925"/>
            <a:ext cx="3201988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7" name="Oval 26"/>
          <p:cNvSpPr/>
          <p:nvPr/>
        </p:nvSpPr>
        <p:spPr>
          <a:xfrm>
            <a:off x="3603625" y="179388"/>
            <a:ext cx="2794000" cy="85566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6" name="Oval 25"/>
          <p:cNvSpPr/>
          <p:nvPr/>
        </p:nvSpPr>
        <p:spPr>
          <a:xfrm>
            <a:off x="304800" y="139700"/>
            <a:ext cx="2895600" cy="83026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3" name="Rounded Rectangle 22"/>
          <p:cNvSpPr/>
          <p:nvPr/>
        </p:nvSpPr>
        <p:spPr>
          <a:xfrm>
            <a:off x="6172200" y="2362200"/>
            <a:ext cx="1828800" cy="1087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4" name="Rounded Rectangle 23"/>
          <p:cNvSpPr/>
          <p:nvPr/>
        </p:nvSpPr>
        <p:spPr>
          <a:xfrm>
            <a:off x="2674938" y="4343400"/>
            <a:ext cx="3505200" cy="1077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1" name="Rounded Rectangle 20"/>
          <p:cNvSpPr/>
          <p:nvPr/>
        </p:nvSpPr>
        <p:spPr>
          <a:xfrm>
            <a:off x="174625" y="1143000"/>
            <a:ext cx="2416175" cy="1077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9" name="Rounded Rectangle 18"/>
          <p:cNvSpPr/>
          <p:nvPr/>
        </p:nvSpPr>
        <p:spPr>
          <a:xfrm>
            <a:off x="2743200" y="2216150"/>
            <a:ext cx="2971800" cy="14811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32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00400" y="2362200"/>
            <a:ext cx="2362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DỤNG CỤ</a:t>
            </a:r>
          </a:p>
          <a:p>
            <a:r>
              <a:rPr lang="en-US" altLang="en-US">
                <a:solidFill>
                  <a:srgbClr val="FF0000"/>
                </a:solidFill>
              </a:rPr>
              <a:t> CƠ KHÍ</a:t>
            </a:r>
            <a:endParaRPr lang="vi-VN" alt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4625" y="1241425"/>
            <a:ext cx="25527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4ADE"/>
                </a:solidFill>
              </a:rPr>
              <a:t>Dụng cụ đo</a:t>
            </a:r>
          </a:p>
          <a:p>
            <a:r>
              <a:rPr lang="en-US" altLang="en-US">
                <a:solidFill>
                  <a:srgbClr val="004ADE"/>
                </a:solidFill>
              </a:rPr>
              <a:t> và kiểm tra</a:t>
            </a:r>
            <a:endParaRPr lang="vi-VN" altLang="en-US">
              <a:solidFill>
                <a:srgbClr val="004ADE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90800" y="4351338"/>
            <a:ext cx="39004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>
                <a:solidFill>
                  <a:srgbClr val="004ADE"/>
                </a:solidFill>
              </a:rPr>
              <a:t>Dụng cụ tháo lắp </a:t>
            </a:r>
          </a:p>
          <a:p>
            <a:pPr algn="ctr"/>
            <a:r>
              <a:rPr lang="en-US" altLang="en-US">
                <a:solidFill>
                  <a:srgbClr val="004ADE"/>
                </a:solidFill>
              </a:rPr>
              <a:t>và kẹp chặt</a:t>
            </a:r>
            <a:endParaRPr lang="vi-VN" altLang="en-US">
              <a:solidFill>
                <a:srgbClr val="004ADE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07125" y="2371725"/>
            <a:ext cx="2209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4ADE"/>
                </a:solidFill>
              </a:rPr>
              <a:t>Dụng cụ </a:t>
            </a:r>
          </a:p>
          <a:p>
            <a:r>
              <a:rPr lang="en-US" altLang="en-US">
                <a:solidFill>
                  <a:srgbClr val="004ADE"/>
                </a:solidFill>
              </a:rPr>
              <a:t>gia công</a:t>
            </a:r>
            <a:endParaRPr lang="vi-VN" altLang="en-US">
              <a:solidFill>
                <a:srgbClr val="004ADE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4625" y="139700"/>
            <a:ext cx="2873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3399FF"/>
                </a:solidFill>
              </a:rPr>
              <a:t>Thước đo chiều dài </a:t>
            </a:r>
          </a:p>
          <a:p>
            <a:pPr algn="ctr"/>
            <a:r>
              <a:rPr lang="en-US" altLang="en-US" sz="2400"/>
              <a:t>(</a:t>
            </a:r>
            <a:r>
              <a:rPr lang="en-US" altLang="en-US" sz="1800"/>
              <a:t>thước lá, thước cuộn…)</a:t>
            </a:r>
            <a:endParaRPr lang="vi-VN" altLang="en-US" sz="18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86200" y="179388"/>
            <a:ext cx="2438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3399FF"/>
                </a:solidFill>
              </a:rPr>
              <a:t>Thước đo góc</a:t>
            </a:r>
          </a:p>
          <a:p>
            <a:pPr algn="ctr"/>
            <a:r>
              <a:rPr lang="en-US" altLang="en-US" sz="1800"/>
              <a:t>(êke, ke vuông, thước đo góc vạn năng)</a:t>
            </a:r>
            <a:endParaRPr lang="vi-VN" altLang="en-US" sz="180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070850" y="687388"/>
            <a:ext cx="2133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3399FF"/>
                </a:solidFill>
              </a:rPr>
              <a:t>Búa</a:t>
            </a:r>
            <a:endParaRPr lang="vi-VN" altLang="en-US">
              <a:solidFill>
                <a:srgbClr val="3399FF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105775" y="1900238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3399FF"/>
                </a:solidFill>
              </a:rPr>
              <a:t>Cưa</a:t>
            </a:r>
            <a:endParaRPr lang="vi-VN" altLang="en-US">
              <a:solidFill>
                <a:srgbClr val="3399FF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191500" y="3141663"/>
            <a:ext cx="3200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3399FF"/>
                </a:solidFill>
              </a:rPr>
              <a:t>Đục</a:t>
            </a:r>
            <a:endParaRPr lang="vi-VN" altLang="en-US">
              <a:solidFill>
                <a:srgbClr val="3399FF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232775" y="4140200"/>
            <a:ext cx="297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3399FF"/>
                </a:solidFill>
              </a:rPr>
              <a:t>Dũa</a:t>
            </a:r>
            <a:endParaRPr lang="vi-VN" altLang="en-US">
              <a:solidFill>
                <a:srgbClr val="3399FF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08025" y="5832475"/>
            <a:ext cx="4038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3399FF"/>
                </a:solidFill>
              </a:rPr>
              <a:t>Dụng cụ tháo lắp </a:t>
            </a:r>
          </a:p>
          <a:p>
            <a:pPr algn="ctr"/>
            <a:r>
              <a:rPr lang="en-US" altLang="en-US" sz="2400"/>
              <a:t>(cờlê, mỏ lết, tuavit)</a:t>
            </a:r>
            <a:endParaRPr lang="vi-VN" altLang="en-US" sz="240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080125" y="5603875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3399FF"/>
                </a:solidFill>
              </a:rPr>
              <a:t>Dụng cụ kẹp chặt </a:t>
            </a:r>
            <a:r>
              <a:rPr lang="en-US" altLang="en-US" sz="2400"/>
              <a:t>(kìm, êtô)</a:t>
            </a:r>
            <a:endParaRPr lang="vi-VN" altLang="en-US" sz="2400"/>
          </a:p>
        </p:txBody>
      </p:sp>
      <p:cxnSp>
        <p:nvCxnSpPr>
          <p:cNvPr id="17413" name="Straight Arrow Connector 17412"/>
          <p:cNvCxnSpPr/>
          <p:nvPr/>
        </p:nvCxnSpPr>
        <p:spPr>
          <a:xfrm flipH="1" flipV="1">
            <a:off x="2590800" y="1949450"/>
            <a:ext cx="381000" cy="2714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17" name="Straight Arrow Connector 17416"/>
          <p:cNvCxnSpPr>
            <a:stCxn id="19" idx="3"/>
            <a:endCxn id="23" idx="1"/>
          </p:cNvCxnSpPr>
          <p:nvPr/>
        </p:nvCxnSpPr>
        <p:spPr>
          <a:xfrm flipV="1">
            <a:off x="5715000" y="2905125"/>
            <a:ext cx="457200" cy="50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19" name="Straight Arrow Connector 17418"/>
          <p:cNvCxnSpPr/>
          <p:nvPr/>
        </p:nvCxnSpPr>
        <p:spPr>
          <a:xfrm>
            <a:off x="4576763" y="3733800"/>
            <a:ext cx="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23" name="Straight Arrow Connector 17422"/>
          <p:cNvCxnSpPr/>
          <p:nvPr/>
        </p:nvCxnSpPr>
        <p:spPr>
          <a:xfrm flipV="1">
            <a:off x="2540000" y="687388"/>
            <a:ext cx="338138" cy="5381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25" name="Straight Arrow Connector 17424"/>
          <p:cNvCxnSpPr/>
          <p:nvPr/>
        </p:nvCxnSpPr>
        <p:spPr>
          <a:xfrm flipV="1">
            <a:off x="2590800" y="847725"/>
            <a:ext cx="1066800" cy="5381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27" name="Straight Arrow Connector 17426"/>
          <p:cNvCxnSpPr/>
          <p:nvPr/>
        </p:nvCxnSpPr>
        <p:spPr>
          <a:xfrm flipH="1">
            <a:off x="3352800" y="5421313"/>
            <a:ext cx="533400" cy="4143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29" name="Straight Arrow Connector 17428"/>
          <p:cNvCxnSpPr/>
          <p:nvPr/>
        </p:nvCxnSpPr>
        <p:spPr>
          <a:xfrm>
            <a:off x="5334000" y="5421313"/>
            <a:ext cx="838200" cy="3286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31" name="Straight Arrow Connector 17430"/>
          <p:cNvCxnSpPr>
            <a:endCxn id="31" idx="3"/>
          </p:cNvCxnSpPr>
          <p:nvPr/>
        </p:nvCxnSpPr>
        <p:spPr>
          <a:xfrm flipV="1">
            <a:off x="7620000" y="1241425"/>
            <a:ext cx="419100" cy="1120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33" name="Straight Arrow Connector 17432"/>
          <p:cNvCxnSpPr/>
          <p:nvPr/>
        </p:nvCxnSpPr>
        <p:spPr>
          <a:xfrm flipV="1">
            <a:off x="8001000" y="2482850"/>
            <a:ext cx="190500" cy="873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35" name="Straight Arrow Connector 17434"/>
          <p:cNvCxnSpPr/>
          <p:nvPr/>
        </p:nvCxnSpPr>
        <p:spPr>
          <a:xfrm>
            <a:off x="8001000" y="2994025"/>
            <a:ext cx="338138" cy="255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37" name="Straight Arrow Connector 17436"/>
          <p:cNvCxnSpPr/>
          <p:nvPr/>
        </p:nvCxnSpPr>
        <p:spPr>
          <a:xfrm>
            <a:off x="7620000" y="3449638"/>
            <a:ext cx="476250" cy="7286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752600" y="160338"/>
            <a:ext cx="5219700" cy="8620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5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38705">
    <p:sndAc>
      <p:stSnd>
        <p:snd r:embed="rId3" name="Vao ru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09" grpId="0" animBg="1"/>
      <p:bldP spid="17408" grpId="0" animBg="1"/>
      <p:bldP spid="31" grpId="0" animBg="1"/>
      <p:bldP spid="29" grpId="0" animBg="1"/>
      <p:bldP spid="28" grpId="0" animBg="1"/>
      <p:bldP spid="27" grpId="0" animBg="1"/>
      <p:bldP spid="26" grpId="0" animBg="1"/>
      <p:bldP spid="23" grpId="0" animBg="1"/>
      <p:bldP spid="24" grpId="0" animBg="1"/>
      <p:bldP spid="21" grpId="0" animBg="1"/>
      <p:bldP spid="19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66" grpId="0"/>
      <p:bldP spid="66" grpId="1"/>
      <p:bldP spid="66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460375"/>
            <a:ext cx="44577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5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Dặn dò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1588" y="2209800"/>
            <a:ext cx="891540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ctr">
              <a:buFontTx/>
              <a:buAutoNum type="arabicPeriod"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Học bài 20, trả lời các câu hỏi trong sgk/trang 70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3454400"/>
            <a:ext cx="7129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2. Xem trước bài 21: Cưa và đục kim loại</a:t>
            </a:r>
            <a:endParaRPr lang="vi-VN" altLang="en-US" sz="3200"/>
          </a:p>
        </p:txBody>
      </p:sp>
    </p:spTree>
    <p:custDataLst>
      <p:tags r:id="rId1"/>
    </p:custDataLst>
  </p:cSld>
  <p:clrMapOvr>
    <a:masterClrMapping/>
  </p:clrMapOvr>
  <p:transition advTm="22189">
    <p:sndAc>
      <p:stSnd>
        <p:snd r:embed="rId3" name="Vao ru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0" name="TextBox 1"/>
          <p:cNvSpPr txBox="1">
            <a:spLocks noChangeArrowheads="1"/>
          </p:cNvSpPr>
          <p:nvPr/>
        </p:nvSpPr>
        <p:spPr bwMode="auto">
          <a:xfrm>
            <a:off x="914400" y="31750"/>
            <a:ext cx="7486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1" name="TextBox 2"/>
          <p:cNvSpPr txBox="1">
            <a:spLocks noChangeArrowheads="1"/>
          </p:cNvSpPr>
          <p:nvPr/>
        </p:nvSpPr>
        <p:spPr bwMode="auto">
          <a:xfrm>
            <a:off x="11113" y="1255713"/>
            <a:ext cx="7794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Câu 1: Vẽ sơ đồ phân loại vật liệu cơ khí?</a:t>
            </a: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>
            <a:off x="6350" y="2598738"/>
            <a:ext cx="8915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9874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0" grpId="0"/>
      <p:bldP spid="6171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7597775" y="1830388"/>
            <a:ext cx="1516063" cy="481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626100" y="1830388"/>
            <a:ext cx="1831975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908300" y="1804988"/>
            <a:ext cx="2420938" cy="506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52400" y="1792288"/>
            <a:ext cx="2376488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151438" y="762000"/>
            <a:ext cx="3687762" cy="58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38163" y="762000"/>
            <a:ext cx="3070225" cy="58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379663" y="4763"/>
            <a:ext cx="4232275" cy="646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644775" y="28575"/>
            <a:ext cx="434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00000"/>
                </a:solidFill>
              </a:rPr>
              <a:t>VẬT LIỆU CƠ KHÍ</a:t>
            </a:r>
            <a:endParaRPr lang="vi-VN" altLang="en-US" sz="360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8163" y="762000"/>
            <a:ext cx="307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</a:rPr>
              <a:t>Vật liệu kim loại</a:t>
            </a:r>
            <a:endParaRPr lang="vi-VN" altLang="en-US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151438" y="762000"/>
            <a:ext cx="396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4ADE"/>
                </a:solidFill>
              </a:rPr>
              <a:t>Vật liệu phi kim loại</a:t>
            </a:r>
            <a:endParaRPr lang="vi-VN" altLang="en-US">
              <a:solidFill>
                <a:srgbClr val="004AD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33338" y="1727200"/>
            <a:ext cx="2917826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kim loại đen</a:t>
            </a:r>
            <a:endParaRPr lang="vi-VN" sz="32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44800" y="1727200"/>
            <a:ext cx="27813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3200">
                <a:solidFill>
                  <a:srgbClr val="D6A300"/>
                </a:solidFill>
                <a:latin typeface="Arial" charset="0"/>
              </a:rPr>
              <a:t>kim loại màu</a:t>
            </a:r>
            <a:endParaRPr lang="vi-VN" sz="3200">
              <a:solidFill>
                <a:srgbClr val="D6A300"/>
              </a:solidFill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70538" y="1782763"/>
            <a:ext cx="19589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Chất dẻo</a:t>
            </a:r>
            <a:endParaRPr lang="vi-VN" sz="32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8563" y="1782763"/>
            <a:ext cx="1676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Cao su</a:t>
            </a:r>
            <a:endParaRPr lang="vi-VN" sz="32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438" y="2974975"/>
            <a:ext cx="10890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Thép </a:t>
            </a:r>
            <a:endParaRPr lang="vi-VN" sz="20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57350" y="3006725"/>
            <a:ext cx="1295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Gang</a:t>
            </a:r>
            <a:endParaRPr lang="vi-VN" sz="20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854325" y="3021013"/>
            <a:ext cx="838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70C0"/>
                </a:solidFill>
              </a:rPr>
              <a:t>Đồng và hợp kim của đồng</a:t>
            </a:r>
            <a:endParaRPr lang="vi-VN" altLang="en-US" sz="200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810000" y="3006725"/>
            <a:ext cx="8763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70C0"/>
                </a:solidFill>
              </a:rPr>
              <a:t>Nhôm và hợp kim của nhôm</a:t>
            </a:r>
            <a:endParaRPr lang="vi-VN" altLang="en-US" sz="200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732338" y="3024188"/>
            <a:ext cx="838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70C0"/>
                </a:solidFill>
              </a:rPr>
              <a:t>Một số kim loại màu khác</a:t>
            </a:r>
            <a:endParaRPr lang="vi-VN" altLang="en-US" sz="200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768975" y="2978150"/>
            <a:ext cx="83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B050"/>
                </a:solidFill>
              </a:rPr>
              <a:t>Chất dẻo nhiệt</a:t>
            </a:r>
            <a:endParaRPr lang="vi-VN" altLang="en-US" sz="200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569075" y="2974975"/>
            <a:ext cx="8382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B050"/>
                </a:solidFill>
              </a:rPr>
              <a:t>Chất dẻo nhiệt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B050"/>
                </a:solidFill>
              </a:rPr>
              <a:t>Rắn</a:t>
            </a:r>
            <a:endParaRPr lang="vi-VN" altLang="en-US" sz="200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408863" y="3006725"/>
            <a:ext cx="83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7030A0"/>
                </a:solidFill>
              </a:rPr>
              <a:t>Cao su tự nhiên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247063" y="2978150"/>
            <a:ext cx="838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7030A0"/>
                </a:solidFill>
              </a:rPr>
              <a:t>Cao su nhân tạo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3603625"/>
            <a:ext cx="1143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Thép cacbon </a:t>
            </a:r>
            <a:endParaRPr lang="vi-VN" sz="20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1363" y="4454525"/>
            <a:ext cx="1143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Thép hợp kim</a:t>
            </a:r>
            <a:endParaRPr lang="vi-VN" sz="20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11325" y="4953000"/>
            <a:ext cx="1143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Gang trắng</a:t>
            </a:r>
            <a:endParaRPr lang="vi-VN" sz="20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28888" y="5646738"/>
            <a:ext cx="1143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Gang xám</a:t>
            </a:r>
            <a:endParaRPr lang="vi-VN" sz="20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33750" y="6000750"/>
            <a:ext cx="1143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Gang dẻo</a:t>
            </a:r>
            <a:endParaRPr lang="vi-VN" sz="20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3641725" y="635000"/>
            <a:ext cx="854075" cy="292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489450" y="650875"/>
            <a:ext cx="655638" cy="292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1711325" y="1346200"/>
            <a:ext cx="571500" cy="4841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282825" y="1346200"/>
            <a:ext cx="1050925" cy="446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6569075" y="1362075"/>
            <a:ext cx="315913" cy="4429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46" idx="2"/>
          </p:cNvCxnSpPr>
          <p:nvPr/>
        </p:nvCxnSpPr>
        <p:spPr>
          <a:xfrm>
            <a:off x="6994525" y="1346200"/>
            <a:ext cx="1158875" cy="446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457200" y="2344738"/>
            <a:ext cx="990600" cy="6619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447800" y="2376488"/>
            <a:ext cx="436563" cy="647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31" idx="0"/>
          </p:cNvCxnSpPr>
          <p:nvPr/>
        </p:nvCxnSpPr>
        <p:spPr>
          <a:xfrm flipH="1">
            <a:off x="3273425" y="2416175"/>
            <a:ext cx="688975" cy="6048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3962400" y="2416175"/>
            <a:ext cx="106363" cy="6080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962400" y="2416175"/>
            <a:ext cx="854075" cy="6080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50" idx="2"/>
            <a:endCxn id="34" idx="0"/>
          </p:cNvCxnSpPr>
          <p:nvPr/>
        </p:nvCxnSpPr>
        <p:spPr>
          <a:xfrm flipH="1">
            <a:off x="6188075" y="2344738"/>
            <a:ext cx="354013" cy="6334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50" idx="2"/>
          </p:cNvCxnSpPr>
          <p:nvPr/>
        </p:nvCxnSpPr>
        <p:spPr>
          <a:xfrm>
            <a:off x="6542088" y="2344738"/>
            <a:ext cx="261937" cy="6302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36" idx="0"/>
          </p:cNvCxnSpPr>
          <p:nvPr/>
        </p:nvCxnSpPr>
        <p:spPr>
          <a:xfrm flipH="1">
            <a:off x="7827963" y="2344738"/>
            <a:ext cx="325437" cy="6619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51" idx="2"/>
            <a:endCxn id="37" idx="0"/>
          </p:cNvCxnSpPr>
          <p:nvPr/>
        </p:nvCxnSpPr>
        <p:spPr>
          <a:xfrm>
            <a:off x="8356600" y="2311400"/>
            <a:ext cx="309563" cy="666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304800" y="3206750"/>
            <a:ext cx="152400" cy="4333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457200" y="3276600"/>
            <a:ext cx="703263" cy="11779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2073275" y="3375025"/>
            <a:ext cx="33338" cy="1587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2089150" y="3375025"/>
            <a:ext cx="555625" cy="22717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2073275" y="3406775"/>
            <a:ext cx="1431925" cy="25939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1273175" y="1492250"/>
            <a:ext cx="876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anose="020B0604020202020204" pitchFamily="34" charset="0"/>
              </a:rPr>
              <a:t>Fe &amp; C</a:t>
            </a:r>
            <a:endParaRPr lang="vi-VN" altLang="en-US" sz="1200" b="1"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1731963" y="2659063"/>
            <a:ext cx="15938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anose="020B0604020202020204" pitchFamily="34" charset="0"/>
              </a:rPr>
              <a:t>2,14%&lt;C</a:t>
            </a:r>
            <a:endParaRPr lang="vi-VN" altLang="en-US" sz="1200" b="1"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0" y="2476500"/>
            <a:ext cx="161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anose="020B0604020202020204" pitchFamily="34" charset="0"/>
              </a:rPr>
              <a:t>2,14% </a:t>
            </a:r>
            <a:r>
              <a:rPr lang="en-US" altLang="en-US" sz="1200"/>
              <a:t>≥</a:t>
            </a:r>
            <a:r>
              <a:rPr lang="en-US" altLang="en-US" sz="1800"/>
              <a:t> </a:t>
            </a:r>
            <a:r>
              <a:rPr lang="en-US" altLang="en-US" sz="1200" b="1">
                <a:cs typeface="Arial" panose="020B0604020202020204" pitchFamily="34" charset="0"/>
              </a:rPr>
              <a:t>C</a:t>
            </a:r>
            <a:endParaRPr lang="vi-VN" altLang="en-US" sz="1200" b="1">
              <a:cs typeface="Arial" panose="020B0604020202020204" pitchFamily="34" charset="0"/>
            </a:endParaRPr>
          </a:p>
        </p:txBody>
      </p:sp>
      <p:sp>
        <p:nvSpPr>
          <p:cNvPr id="108" name="TextBox 2"/>
          <p:cNvSpPr txBox="1">
            <a:spLocks noChangeArrowheads="1"/>
          </p:cNvSpPr>
          <p:nvPr/>
        </p:nvSpPr>
        <p:spPr bwMode="auto">
          <a:xfrm>
            <a:off x="295275" y="504825"/>
            <a:ext cx="8118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Câu 1: Vẽ sơ đồ phân loại vật liệu cơ khí?</a:t>
            </a:r>
          </a:p>
        </p:txBody>
      </p:sp>
    </p:spTree>
    <p:extLst>
      <p:ext uri="{BB962C8B-B14F-4D97-AF65-F5344CB8AC3E}">
        <p14:creationId xmlns:p14="http://schemas.microsoft.com/office/powerpoint/2010/main" val="827894376"/>
      </p:ext>
    </p:extLst>
  </p:cSld>
  <p:clrMapOvr>
    <a:masterClrMapping/>
  </p:clrMapOvr>
  <p:transition>
    <p:sndAc>
      <p:stSnd>
        <p:snd r:embed="rId2" name="Vao ru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0" grpId="0" animBg="1"/>
      <p:bldP spid="49" grpId="0" animBg="1"/>
      <p:bldP spid="47" grpId="0" animBg="1"/>
      <p:bldP spid="46" grpId="0" animBg="1"/>
      <p:bldP spid="44" grpId="0" animBg="1"/>
      <p:bldP spid="43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105" grpId="0"/>
      <p:bldP spid="106" grpId="0"/>
      <p:bldP spid="107" grpId="0"/>
      <p:bldP spid="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8750" y="4524375"/>
            <a:ext cx="2427288" cy="1323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838200" y="2089150"/>
            <a:ext cx="2514600" cy="839788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5399088" y="2058988"/>
            <a:ext cx="2636837" cy="858837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6751638" y="2982913"/>
            <a:ext cx="2254250" cy="9985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vi-VN" sz="2000" b="1">
                <a:latin typeface="Times New Roman" panose="02020603050405020304" pitchFamily="18" charset="0"/>
              </a:rPr>
              <a:t>Tính chất công nghệ</a:t>
            </a:r>
            <a:r>
              <a:rPr lang="vi-VN" altLang="vi-VN" sz="20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20638" y="2990850"/>
            <a:ext cx="1838325" cy="9017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vi-VN" sz="2000" b="1">
                <a:latin typeface="Times New Roman" panose="02020603050405020304" pitchFamily="18" charset="0"/>
              </a:rPr>
              <a:t>Tính cơ học</a:t>
            </a:r>
            <a:r>
              <a:rPr lang="it-IT" altLang="vi-VN" sz="2000">
                <a:latin typeface="Times New Roman" panose="02020603050405020304" pitchFamily="18" charset="0"/>
              </a:rPr>
              <a:t> </a:t>
            </a:r>
            <a:endParaRPr lang="vi-VN" altLang="vi-VN" sz="2000">
              <a:latin typeface="Times New Roman" panose="02020603050405020304" pitchFamily="18" charset="0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4451350" y="2089150"/>
            <a:ext cx="706438" cy="906463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2014538" y="2921000"/>
            <a:ext cx="2049462" cy="9969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vi-VN" sz="2000" b="1">
                <a:latin typeface="Times New Roman" panose="02020603050405020304" pitchFamily="18" charset="0"/>
              </a:rPr>
              <a:t>Tính chất vật lí</a:t>
            </a:r>
            <a:r>
              <a:rPr lang="vi-VN" altLang="vi-VN" sz="20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2895600" y="2068513"/>
            <a:ext cx="1325563" cy="847725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4151313" y="2990850"/>
            <a:ext cx="2382837" cy="9826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vi-VN" sz="2000" b="1">
                <a:latin typeface="Times New Roman" panose="02020603050405020304" pitchFamily="18" charset="0"/>
              </a:rPr>
              <a:t>Tính chất hoá học</a:t>
            </a:r>
            <a:endParaRPr lang="vi-VN" altLang="vi-VN" sz="2400" b="1">
              <a:latin typeface="Times New Roman" panose="02020603050405020304" pitchFamily="18" charset="0"/>
            </a:endParaRPr>
          </a:p>
        </p:txBody>
      </p:sp>
      <p:sp>
        <p:nvSpPr>
          <p:cNvPr id="7180" name="TextBox 21"/>
          <p:cNvSpPr txBox="1">
            <a:spLocks noChangeArrowheads="1"/>
          </p:cNvSpPr>
          <p:nvPr/>
        </p:nvSpPr>
        <p:spPr bwMode="auto">
          <a:xfrm>
            <a:off x="-122238" y="468313"/>
            <a:ext cx="9144001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Câu 2: Nêu các tính chất cơ bản của vật liệu cơ khí?</a:t>
            </a:r>
          </a:p>
        </p:txBody>
      </p:sp>
      <p:sp>
        <p:nvSpPr>
          <p:cNvPr id="3" name="Rectangle 2"/>
          <p:cNvSpPr/>
          <p:nvPr/>
        </p:nvSpPr>
        <p:spPr>
          <a:xfrm>
            <a:off x="90488" y="4476750"/>
            <a:ext cx="1470025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0025" y="4567238"/>
            <a:ext cx="15922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Tx/>
              <a:buChar char="-"/>
              <a:defRPr/>
            </a:pP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endParaRPr lang="en-US" sz="20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20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1025" y="4505325"/>
            <a:ext cx="1828800" cy="1343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858963" y="4613275"/>
            <a:ext cx="2049462" cy="101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Tx/>
              <a:buChar char="-"/>
              <a:defRPr/>
            </a:pP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Tính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endParaRPr lang="en-US" sz="20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0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Tính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86225" y="4668838"/>
            <a:ext cx="24574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Tx/>
              <a:buChar char="-"/>
              <a:defRPr/>
            </a:pP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Tính chịu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0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chống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61138" y="4567238"/>
            <a:ext cx="2460625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792913" y="4652963"/>
            <a:ext cx="2584450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chemeClr val="accent4"/>
                </a:solidFill>
              </a:rPr>
              <a:t>-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Tính đúc,tính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endParaRPr lang="en-US" sz="20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năng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0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gọt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52625" y="1196975"/>
            <a:ext cx="5281613" cy="8509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51063" y="1357313"/>
            <a:ext cx="4884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Tính chất cơ bản của </a:t>
            </a:r>
            <a:r>
              <a:rPr lang="es-MX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vật liệu cơ khí</a:t>
            </a:r>
            <a:endParaRPr lang="vi-VN" altLang="vi-V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H="1">
            <a:off x="944563" y="3892550"/>
            <a:ext cx="15875" cy="574675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 flipH="1">
            <a:off x="2936875" y="3927475"/>
            <a:ext cx="15875" cy="574675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H="1">
            <a:off x="5326063" y="3976688"/>
            <a:ext cx="15875" cy="574675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 flipH="1">
            <a:off x="7985125" y="3970338"/>
            <a:ext cx="17463" cy="573087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1266"/>
      </p:ext>
    </p:extLst>
  </p:cSld>
  <p:clrMapOvr>
    <a:masterClrMapping/>
  </p:clrMapOvr>
  <p:transition>
    <p:sndAc>
      <p:stSnd>
        <p:snd r:embed="rId2" name="Vao ru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8" grpId="0" animBg="1"/>
      <p:bldP spid="20" grpId="0" animBg="1"/>
      <p:bldP spid="7180" grpId="0"/>
      <p:bldP spid="3" grpId="0" animBg="1"/>
      <p:bldP spid="2" grpId="0"/>
      <p:bldP spid="4" grpId="0" animBg="1"/>
      <p:bldP spid="21" grpId="0"/>
      <p:bldP spid="22" grpId="0"/>
      <p:bldP spid="6" grpId="0" animBg="1"/>
      <p:bldP spid="23" grpId="0"/>
      <p:bldP spid="8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5" descr="Picture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30163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4" descr="slide0011_image0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94650" y="214313"/>
            <a:ext cx="11493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912938" y="152400"/>
            <a:ext cx="525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TIẾT 19 – BÀI 20</a:t>
            </a:r>
            <a:r>
              <a:rPr lang="en-US" altLang="vi-VN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066800" y="762000"/>
            <a:ext cx="70104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 CỤ CƠ KHÍ</a:t>
            </a:r>
          </a:p>
        </p:txBody>
      </p:sp>
      <p:sp>
        <p:nvSpPr>
          <p:cNvPr id="3081" name="Rectangle 3"/>
          <p:cNvSpPr>
            <a:spLocks noChangeArrowheads="1"/>
          </p:cNvSpPr>
          <p:nvPr/>
        </p:nvSpPr>
        <p:spPr bwMode="auto">
          <a:xfrm>
            <a:off x="279400" y="1709738"/>
            <a:ext cx="24018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altLang="en-US" sz="3200" b="1">
                <a:solidFill>
                  <a:srgbClr val="004ADE"/>
                </a:solidFill>
                <a:latin typeface="Times New Roman" pitchFamily="18" charset="0"/>
                <a:cs typeface="Times New Roman" pitchFamily="18" charset="0"/>
              </a:rPr>
              <a:t>MỤC TIÊU:</a:t>
            </a:r>
            <a:endParaRPr lang="vi-VN" altLang="en-US" sz="3200">
              <a:solidFill>
                <a:srgbClr val="004AD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Rectangle 4"/>
          <p:cNvSpPr>
            <a:spLocks noChangeArrowheads="1"/>
          </p:cNvSpPr>
          <p:nvPr/>
        </p:nvSpPr>
        <p:spPr bwMode="auto">
          <a:xfrm>
            <a:off x="279400" y="2293938"/>
            <a:ext cx="80010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kiến thức: </a:t>
            </a:r>
          </a:p>
          <a:p>
            <a:r>
              <a:rPr lang="nl-NL" altLang="en-US" sz="2400">
                <a:latin typeface="Times New Roman" pitchFamily="18" charset="0"/>
                <a:cs typeface="Times New Roman" pitchFamily="18" charset="0"/>
              </a:rPr>
              <a:t>- Biết được hình dạng cấu tạo và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công dụng của dụng cụ cơ khí phổ biến.</a:t>
            </a:r>
            <a:endParaRPr lang="vi-V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Rectangle 5"/>
          <p:cNvSpPr>
            <a:spLocks noChangeArrowheads="1"/>
          </p:cNvSpPr>
          <p:nvPr/>
        </p:nvSpPr>
        <p:spPr bwMode="auto">
          <a:xfrm>
            <a:off x="279400" y="3657600"/>
            <a:ext cx="64404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kỹ năng:</a:t>
            </a:r>
          </a:p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- Sử dụng được các dụng cụ cầm tay.</a:t>
            </a:r>
            <a:endParaRPr lang="vi-V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4" name="Rectangle 6"/>
          <p:cNvSpPr>
            <a:spLocks noChangeArrowheads="1"/>
          </p:cNvSpPr>
          <p:nvPr/>
        </p:nvSpPr>
        <p:spPr bwMode="auto">
          <a:xfrm>
            <a:off x="325438" y="4575175"/>
            <a:ext cx="82296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 Thái độ: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- Có ý thức bảo quản giữ gìn dụng cụ và bảo đảm an toàn khi sử dụng.</a:t>
            </a:r>
            <a:endParaRPr lang="vi-V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5" name="Rectangle 10"/>
          <p:cNvSpPr>
            <a:spLocks noChangeArrowheads="1"/>
          </p:cNvSpPr>
          <p:nvPr/>
        </p:nvSpPr>
        <p:spPr bwMode="auto">
          <a:xfrm>
            <a:off x="481013" y="5715000"/>
            <a:ext cx="84343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 Định hướng năng lực</a:t>
            </a:r>
            <a:r>
              <a:rPr lang="pt-BR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pt-BR" altLang="en-US" sz="2400">
                <a:latin typeface="Times New Roman" pitchFamily="18" charset="0"/>
                <a:cs typeface="Times New Roman" pitchFamily="18" charset="0"/>
              </a:rPr>
              <a:t>- Năng lực giao tiếp, quan sát, hợp tác, giải quyết vấn đề, tư duy.</a:t>
            </a:r>
            <a:endParaRPr lang="vi-VN" alt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53602">
    <p:sndAc>
      <p:stSnd>
        <p:snd r:embed="rId4" name="Vao ru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081" grpId="0"/>
      <p:bldP spid="3082" grpId="0"/>
      <p:bldP spid="3083" grpId="0"/>
      <p:bldP spid="3084" grpId="0"/>
      <p:bldP spid="30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EFD05C5-E41D-4B3D-9F57-7EE8830A1835}" type="slidenum">
              <a:rPr lang="en-US" altLang="en-US" sz="1400"/>
              <a:pPr/>
              <a:t>6</a:t>
            </a:fld>
            <a:endParaRPr lang="en-US" altLang="en-US" sz="1400"/>
          </a:p>
        </p:txBody>
      </p:sp>
      <p:sp>
        <p:nvSpPr>
          <p:cNvPr id="17411" name="Text Box 3" descr="Blue tissue paper"/>
          <p:cNvSpPr txBox="1">
            <a:spLocks noChangeArrowheads="1"/>
          </p:cNvSpPr>
          <p:nvPr/>
        </p:nvSpPr>
        <p:spPr bwMode="auto">
          <a:xfrm>
            <a:off x="5410200" y="711200"/>
            <a:ext cx="3048000" cy="4365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CCE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FF33CC"/>
                </a:solidFill>
                <a:latin typeface="VNI-Times" pitchFamily="2" charset="0"/>
              </a:rPr>
              <a:t>DUÏNG CUÏ GIA COÂNG</a:t>
            </a:r>
          </a:p>
        </p:txBody>
      </p:sp>
      <p:sp>
        <p:nvSpPr>
          <p:cNvPr id="17412" name="Text Box 4" descr="Blue tissue paper"/>
          <p:cNvSpPr txBox="1">
            <a:spLocks noChangeArrowheads="1"/>
          </p:cNvSpPr>
          <p:nvPr/>
        </p:nvSpPr>
        <p:spPr bwMode="auto">
          <a:xfrm>
            <a:off x="622300" y="4144963"/>
            <a:ext cx="6261100" cy="93821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CCE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FF33CC"/>
                </a:solidFill>
                <a:latin typeface="VNI-Times" pitchFamily="2" charset="0"/>
              </a:rPr>
              <a:t>DUÏNG CUÏ </a:t>
            </a:r>
            <a:r>
              <a:rPr lang="en-US" altLang="en-US" sz="2200" smtClean="0">
                <a:solidFill>
                  <a:srgbClr val="FF33CC"/>
                </a:solidFill>
                <a:latin typeface="VNI-Times" pitchFamily="2" charset="0"/>
              </a:rPr>
              <a:t>THAÙO, </a:t>
            </a:r>
            <a:r>
              <a:rPr lang="en-US" altLang="en-US" sz="2200">
                <a:solidFill>
                  <a:srgbClr val="FF33CC"/>
                </a:solidFill>
                <a:latin typeface="VNI-Times" pitchFamily="2" charset="0"/>
              </a:rPr>
              <a:t>LAÉP- </a:t>
            </a:r>
            <a:r>
              <a:rPr lang="en-US" altLang="en-US" sz="2200" smtClean="0">
                <a:solidFill>
                  <a:srgbClr val="FF33CC"/>
                </a:solidFill>
                <a:latin typeface="VNI-Times" pitchFamily="2" charset="0"/>
              </a:rPr>
              <a:t>ÏKEÏP </a:t>
            </a:r>
            <a:r>
              <a:rPr lang="en-US" altLang="en-US" sz="2200">
                <a:solidFill>
                  <a:srgbClr val="FF33CC"/>
                </a:solidFill>
                <a:latin typeface="VNI-Times" pitchFamily="2" charset="0"/>
              </a:rPr>
              <a:t>CHAËT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200">
              <a:solidFill>
                <a:srgbClr val="FF33CC"/>
              </a:solidFill>
              <a:latin typeface="VNI-Times" pitchFamily="2" charset="0"/>
            </a:endParaRPr>
          </a:p>
        </p:txBody>
      </p:sp>
      <p:pic>
        <p:nvPicPr>
          <p:cNvPr id="17413" name="Picture 5" descr="19-1B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" t="11441" r="5479" b="69537"/>
          <a:stretch>
            <a:fillRect/>
          </a:stretch>
        </p:blipFill>
        <p:spPr bwMode="auto">
          <a:xfrm>
            <a:off x="155575" y="1257300"/>
            <a:ext cx="2819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 descr="Blue tissue paper"/>
          <p:cNvSpPr txBox="1">
            <a:spLocks noChangeArrowheads="1"/>
          </p:cNvSpPr>
          <p:nvPr/>
        </p:nvSpPr>
        <p:spPr bwMode="auto">
          <a:xfrm>
            <a:off x="385763" y="671513"/>
            <a:ext cx="3805237" cy="43088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CCE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FF33CC"/>
                </a:solidFill>
                <a:latin typeface="VNI-Times" pitchFamily="2" charset="0"/>
              </a:rPr>
              <a:t>DUÏNG CUÏ </a:t>
            </a:r>
            <a:r>
              <a:rPr lang="en-US" altLang="en-US" sz="2200" smtClean="0">
                <a:solidFill>
                  <a:srgbClr val="FF33CC"/>
                </a:solidFill>
                <a:latin typeface="VNI-Times" pitchFamily="2" charset="0"/>
              </a:rPr>
              <a:t>ÑO - </a:t>
            </a:r>
            <a:r>
              <a:rPr lang="en-US" altLang="en-US" sz="2200">
                <a:solidFill>
                  <a:srgbClr val="FF33CC"/>
                </a:solidFill>
                <a:latin typeface="VNI-Times" pitchFamily="2" charset="0"/>
              </a:rPr>
              <a:t>KIỂM TRA</a:t>
            </a:r>
          </a:p>
        </p:txBody>
      </p:sp>
      <p:pic>
        <p:nvPicPr>
          <p:cNvPr id="17415" name="Picture 7" descr="19-3"/>
          <p:cNvPicPr>
            <a:picLocks noChangeAspect="1" noChangeArrowheads="1"/>
          </p:cNvPicPr>
          <p:nvPr/>
        </p:nvPicPr>
        <p:blipFill>
          <a:blip r:embed="rId5">
            <a:lum bright="-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6" t="24794" r="690" b="30579"/>
          <a:stretch>
            <a:fillRect/>
          </a:stretch>
        </p:blipFill>
        <p:spPr bwMode="auto">
          <a:xfrm>
            <a:off x="2936875" y="1257300"/>
            <a:ext cx="178911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19-5B"/>
          <p:cNvPicPr>
            <a:picLocks noChangeAspect="1" noChangeArrowheads="1"/>
          </p:cNvPicPr>
          <p:nvPr/>
        </p:nvPicPr>
        <p:blipFill>
          <a:blip r:embed="rId6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t="19835" r="827" b="30579"/>
          <a:stretch>
            <a:fillRect/>
          </a:stretch>
        </p:blipFill>
        <p:spPr bwMode="auto">
          <a:xfrm rot="2966704">
            <a:off x="6300788" y="2038350"/>
            <a:ext cx="2171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19-5A"/>
          <p:cNvPicPr>
            <a:picLocks noChangeAspect="1" noChangeArrowheads="1"/>
          </p:cNvPicPr>
          <p:nvPr/>
        </p:nvPicPr>
        <p:blipFill>
          <a:blip r:embed="rId7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" t="10744" r="4425" b="19835"/>
          <a:stretch>
            <a:fillRect/>
          </a:stretch>
        </p:blipFill>
        <p:spPr bwMode="auto">
          <a:xfrm rot="3141831">
            <a:off x="6061076" y="2894012"/>
            <a:ext cx="1985962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19-5D"/>
          <p:cNvPicPr>
            <a:picLocks noChangeAspect="1" noChangeArrowheads="1"/>
          </p:cNvPicPr>
          <p:nvPr/>
        </p:nvPicPr>
        <p:blipFill>
          <a:blip r:embed="rId8" cstate="print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 t="827" r="35484"/>
          <a:stretch>
            <a:fillRect/>
          </a:stretch>
        </p:blipFill>
        <p:spPr bwMode="auto">
          <a:xfrm rot="1162538">
            <a:off x="5562600" y="1298575"/>
            <a:ext cx="457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19-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ABABB7"/>
              </a:clrFrom>
              <a:clrTo>
                <a:srgbClr val="ABABB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2" t="9622" r="1585" b="29807"/>
          <a:stretch>
            <a:fillRect/>
          </a:stretch>
        </p:blipFill>
        <p:spPr bwMode="auto">
          <a:xfrm>
            <a:off x="4795838" y="4648200"/>
            <a:ext cx="243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hing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t="12167" r="44029" b="77187"/>
          <a:stretch>
            <a:fillRect/>
          </a:stretch>
        </p:blipFill>
        <p:spPr bwMode="auto">
          <a:xfrm rot="2059264">
            <a:off x="1184275" y="5260975"/>
            <a:ext cx="274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hing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t="24335" r="41791" b="68062"/>
          <a:stretch>
            <a:fillRect/>
          </a:stretch>
        </p:blipFill>
        <p:spPr bwMode="auto">
          <a:xfrm rot="2170085">
            <a:off x="127000" y="5664200"/>
            <a:ext cx="2476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hing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t="33459" r="44029" b="60458"/>
          <a:stretch>
            <a:fillRect/>
          </a:stretch>
        </p:blipFill>
        <p:spPr bwMode="auto">
          <a:xfrm rot="2410073">
            <a:off x="2765425" y="5394325"/>
            <a:ext cx="2133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hinh20"/>
          <p:cNvPicPr>
            <a:picLocks noChangeAspect="1" noChangeArrowheads="1"/>
          </p:cNvPicPr>
          <p:nvPr/>
        </p:nvPicPr>
        <p:blipFill>
          <a:blip r:embed="rId1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r="10065" b="73016"/>
          <a:stretch>
            <a:fillRect/>
          </a:stretch>
        </p:blipFill>
        <p:spPr bwMode="auto">
          <a:xfrm>
            <a:off x="165100" y="2792413"/>
            <a:ext cx="194945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19-5C"/>
          <p:cNvPicPr>
            <a:picLocks noChangeAspect="1" noChangeArrowheads="1"/>
          </p:cNvPicPr>
          <p:nvPr/>
        </p:nvPicPr>
        <p:blipFill>
          <a:blip r:embed="rId1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23958" r="5882" b="38542"/>
          <a:stretch>
            <a:fillRect/>
          </a:stretch>
        </p:blipFill>
        <p:spPr bwMode="auto">
          <a:xfrm rot="5153773">
            <a:off x="7586663" y="2024063"/>
            <a:ext cx="1714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146050" y="-474663"/>
            <a:ext cx="71691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3200" b="1">
              <a:solidFill>
                <a:srgbClr val="0000FF"/>
              </a:solidFill>
              <a:latin typeface="VNI-Vari" pitchFamily="2" charset="0"/>
            </a:endParaRPr>
          </a:p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*Giới thiệu 1 số dụng cụ gia công cơ khí</a:t>
            </a:r>
            <a:endParaRPr lang="en-US" alt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9" name="Picture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8303">
            <a:off x="7015957" y="4945856"/>
            <a:ext cx="174625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597025"/>
            <a:ext cx="1481137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1857375"/>
            <a:ext cx="13287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/>
          </p:cNvPicPr>
          <p:nvPr/>
        </p:nvPicPr>
        <p:blipFill>
          <a:blip r:embed="rId17">
            <a:clrChange>
              <a:clrFrom>
                <a:srgbClr val="C9C9C9"/>
              </a:clrFrom>
              <a:clrTo>
                <a:srgbClr val="C9C9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2889250"/>
            <a:ext cx="20923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15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  <p:bldP spid="17414" grpId="0" animBg="1"/>
      <p:bldP spid="174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364527" y="1115910"/>
            <a:ext cx="667362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364527" y="1780098"/>
            <a:ext cx="45557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21" name="AutoShape 11"/>
          <p:cNvSpPr>
            <a:spLocks noChangeArrowheads="1"/>
          </p:cNvSpPr>
          <p:nvPr/>
        </p:nvSpPr>
        <p:spPr bwMode="auto">
          <a:xfrm>
            <a:off x="152400" y="152400"/>
            <a:ext cx="8839200" cy="6629400"/>
          </a:xfrm>
          <a:prstGeom prst="flowChartProcess">
            <a:avLst/>
          </a:prstGeom>
          <a:noFill/>
          <a:ln w="76200" algn="ctr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1331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50" y="2731606"/>
            <a:ext cx="8212138" cy="116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364527" y="3060180"/>
            <a:ext cx="7374489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dẹt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762" y="3951393"/>
            <a:ext cx="7667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buFontTx/>
              <a:buChar char="-"/>
              <a:defRPr/>
            </a:pP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527" y="4676455"/>
            <a:ext cx="72749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459921" y="2444652"/>
            <a:ext cx="297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2060"/>
                </a:solidFill>
                <a:latin typeface="Constantia" pitchFamily="18" charset="0"/>
              </a:rPr>
              <a:t>* </a:t>
            </a:r>
            <a:r>
              <a:rPr lang="vi-VN" altLang="en-US" sz="2800" b="1" dirty="0" smtClean="0">
                <a:solidFill>
                  <a:srgbClr val="002060"/>
                </a:solidFill>
                <a:latin typeface="Constantia" pitchFamily="18" charset="0"/>
              </a:rPr>
              <a:t>Thước lá</a:t>
            </a:r>
            <a:r>
              <a:rPr lang="en-US" altLang="en-US" sz="2800" b="1" dirty="0" smtClean="0">
                <a:solidFill>
                  <a:srgbClr val="002060"/>
                </a:solidFill>
                <a:latin typeface="Constantia" pitchFamily="18" charset="0"/>
              </a:rPr>
              <a:t>:</a:t>
            </a:r>
            <a:endParaRPr lang="en-US" altLang="en-US" sz="28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195900" y="71305"/>
            <a:ext cx="8614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20. DỤNG 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 CƠ KHÍ</a:t>
            </a:r>
          </a:p>
        </p:txBody>
      </p:sp>
      <p:sp>
        <p:nvSpPr>
          <p:cNvPr id="90124" name="AutoShape 12"/>
          <p:cNvSpPr>
            <a:spLocks noChangeArrowheads="1"/>
          </p:cNvSpPr>
          <p:nvPr/>
        </p:nvSpPr>
        <p:spPr bwMode="auto">
          <a:xfrm>
            <a:off x="2495835" y="3913040"/>
            <a:ext cx="4057246" cy="1656023"/>
          </a:xfrm>
          <a:prstGeom prst="wedgeRoundRectCallout">
            <a:avLst>
              <a:gd name="adj1" fmla="val 17935"/>
              <a:gd name="adj2" fmla="val -106273"/>
              <a:gd name="adj3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vi-VN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*Mô tả hình dáng?</a:t>
            </a:r>
          </a:p>
          <a:p>
            <a:pPr eaLnBrk="1" hangingPunct="1"/>
            <a:r>
              <a:rPr lang="vi-VN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*Vật liệu chế tạo?</a:t>
            </a:r>
          </a:p>
          <a:p>
            <a:pPr eaLnBrk="1" hangingPunct="1"/>
            <a:r>
              <a:rPr lang="vi-VN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* Công dụng?</a:t>
            </a:r>
          </a:p>
          <a:p>
            <a:pPr eaLnBrk="1" hangingPunct="1"/>
            <a:endParaRPr lang="en-US" altLang="en-US" sz="32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93508" y="2911546"/>
            <a:ext cx="5943600" cy="1251374"/>
          </a:xfrm>
          <a:prstGeom prst="rect">
            <a:avLst/>
          </a:prstGeom>
          <a:noFill/>
          <a:ln>
            <a:noFill/>
          </a:ln>
          <a:extLst/>
        </p:spPr>
      </p:pic>
    </p:spTree>
    <p:custDataLst>
      <p:tags r:id="rId1"/>
    </p:custDataLst>
  </p:cSld>
  <p:clrMapOvr>
    <a:masterClrMapping/>
  </p:clrMapOvr>
  <p:transition advTm="38508">
    <p:sndAc>
      <p:stSnd>
        <p:snd r:embed="rId3" name="Vao ru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0" grpId="0"/>
      <p:bldP spid="90121" grpId="0"/>
      <p:bldP spid="8" grpId="0"/>
      <p:bldP spid="2" grpId="0"/>
      <p:bldP spid="3" grpId="0"/>
      <p:bldP spid="90119" grpId="0"/>
      <p:bldP spid="11" grpId="0"/>
      <p:bldP spid="90124" grpId="0" animBg="1"/>
      <p:bldP spid="901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324404" y="968795"/>
            <a:ext cx="72651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372836" y="1720507"/>
            <a:ext cx="45557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21" name="AutoShape 11"/>
          <p:cNvSpPr>
            <a:spLocks noChangeArrowheads="1"/>
          </p:cNvSpPr>
          <p:nvPr/>
        </p:nvSpPr>
        <p:spPr bwMode="auto">
          <a:xfrm>
            <a:off x="152400" y="152400"/>
            <a:ext cx="8839200" cy="6629400"/>
          </a:xfrm>
          <a:prstGeom prst="flowChartProcess">
            <a:avLst/>
          </a:prstGeom>
          <a:noFill/>
          <a:ln w="76200" algn="ctr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410441" y="2350693"/>
            <a:ext cx="297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7030A0"/>
                </a:solidFill>
                <a:latin typeface="Constantia" pitchFamily="18" charset="0"/>
              </a:rPr>
              <a:t>* </a:t>
            </a:r>
            <a:r>
              <a:rPr lang="vi-VN" altLang="en-US" dirty="0" smtClean="0">
                <a:solidFill>
                  <a:srgbClr val="7030A0"/>
                </a:solidFill>
                <a:latin typeface="Constantia" pitchFamily="18" charset="0"/>
              </a:rPr>
              <a:t>Thước </a:t>
            </a:r>
            <a:r>
              <a:rPr lang="vi-VN" altLang="en-US" dirty="0">
                <a:solidFill>
                  <a:srgbClr val="7030A0"/>
                </a:solidFill>
                <a:latin typeface="Constantia" pitchFamily="18" charset="0"/>
              </a:rPr>
              <a:t>lá</a:t>
            </a:r>
            <a:endParaRPr lang="en-US" altLang="en-US" dirty="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441" y="2869616"/>
            <a:ext cx="7772400" cy="117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endParaRPr lang="en-US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385" y="4760070"/>
            <a:ext cx="3578416" cy="201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292736" y="4103259"/>
            <a:ext cx="2268537" cy="2114914"/>
            <a:chOff x="2592" y="-665"/>
            <a:chExt cx="2220" cy="1962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-665"/>
              <a:ext cx="2220" cy="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2592" y="961"/>
              <a:ext cx="768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NI-Times" pitchFamily="2" charset="0"/>
                </a:rPr>
                <a:t> </a:t>
              </a:r>
            </a:p>
          </p:txBody>
        </p:sp>
      </p:grp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38150" y="6010564"/>
            <a:ext cx="24536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0070C0"/>
                </a:solidFill>
                <a:latin typeface="Constantia" pitchFamily="18" charset="0"/>
              </a:rPr>
              <a:t>Thước cuộn</a:t>
            </a:r>
            <a:endParaRPr lang="en-US" altLang="en-US" sz="28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6332603" y="6070792"/>
            <a:ext cx="22017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0070C0"/>
                </a:solidFill>
                <a:latin typeface="Constantia" pitchFamily="18" charset="0"/>
              </a:rPr>
              <a:t>Thước cặp</a:t>
            </a:r>
            <a:endParaRPr lang="en-US" altLang="en-US" sz="28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18" name="Picture 13" descr="C:\Users\Admin\Desktop\Captu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940" y="4002626"/>
            <a:ext cx="2031932" cy="191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742182" y="4236850"/>
            <a:ext cx="24536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0070C0"/>
                </a:solidFill>
                <a:latin typeface="Constantia" pitchFamily="18" charset="0"/>
              </a:rPr>
              <a:t>Thước dây</a:t>
            </a:r>
            <a:endParaRPr lang="en-US" altLang="en-US" sz="28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131" y="2879758"/>
            <a:ext cx="7970837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-204821" y="85356"/>
            <a:ext cx="8614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20. DỤNG 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 CƠ KHÍ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0306742"/>
      </p:ext>
    </p:extLst>
  </p:cSld>
  <p:clrMapOvr>
    <a:masterClrMapping/>
  </p:clrMapOvr>
  <p:transition advTm="38508">
    <p:sndAc>
      <p:stSnd>
        <p:snd r:embed="rId3" name="Vao ru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6" grpId="1"/>
      <p:bldP spid="17" grpId="0"/>
      <p:bldP spid="17" grpId="1"/>
      <p:bldP spid="19" grpId="0"/>
      <p:bldP spid="19" grpId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/>
          <p:cNvSpPr>
            <a:spLocks noChangeArrowheads="1"/>
          </p:cNvSpPr>
          <p:nvPr/>
        </p:nvSpPr>
        <p:spPr bwMode="auto">
          <a:xfrm>
            <a:off x="152400" y="120650"/>
            <a:ext cx="8839200" cy="6629400"/>
          </a:xfrm>
          <a:prstGeom prst="flowChartProcess">
            <a:avLst/>
          </a:prstGeom>
          <a:noFill/>
          <a:ln w="76200" algn="ctr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1267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2400" b="1">
              <a:latin typeface=".VnTime" pitchFamily="34" charset="0"/>
            </a:endParaRPr>
          </a:p>
        </p:txBody>
      </p:sp>
      <p:sp>
        <p:nvSpPr>
          <p:cNvPr id="11268" name="AutoShape 6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2400" b="1">
              <a:latin typeface=".VnTime" pitchFamily="34" charset="0"/>
            </a:endParaRP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366713" y="1174750"/>
            <a:ext cx="8104187" cy="862013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altLang="en-US" sz="4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Công dụng của thước đo góc?</a:t>
            </a:r>
            <a:endParaRPr lang="en-US" altLang="en-US" sz="4400" b="1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495300" y="239713"/>
            <a:ext cx="60579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Thước đo góc </a:t>
            </a:r>
          </a:p>
        </p:txBody>
      </p:sp>
      <p:sp>
        <p:nvSpPr>
          <p:cNvPr id="93212" name="Text Box 28"/>
          <p:cNvSpPr txBox="1">
            <a:spLocks noChangeArrowheads="1"/>
          </p:cNvSpPr>
          <p:nvPr/>
        </p:nvSpPr>
        <p:spPr bwMode="auto">
          <a:xfrm>
            <a:off x="5446713" y="5291138"/>
            <a:ext cx="3505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b="1">
                <a:solidFill>
                  <a:srgbClr val="0070C0"/>
                </a:solidFill>
                <a:latin typeface="Constantia" pitchFamily="18" charset="0"/>
              </a:rPr>
              <a:t>Thước đo góc vạn năng</a:t>
            </a:r>
            <a:endParaRPr lang="en-US" altLang="en-US" sz="2000" b="1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1537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2035175"/>
            <a:ext cx="1266825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3563938"/>
            <a:ext cx="259715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87575"/>
            <a:ext cx="334962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3581400"/>
            <a:ext cx="2430462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Rectangle 1"/>
          <p:cNvSpPr>
            <a:spLocks noChangeArrowheads="1"/>
          </p:cNvSpPr>
          <p:nvPr/>
        </p:nvSpPr>
        <p:spPr bwMode="auto">
          <a:xfrm>
            <a:off x="234950" y="6069013"/>
            <a:ext cx="4916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Đo và kiểm tra các góc đặc biệt  </a:t>
            </a:r>
          </a:p>
        </p:txBody>
      </p:sp>
      <p:sp>
        <p:nvSpPr>
          <p:cNvPr id="15376" name="Rectangle 2"/>
          <p:cNvSpPr>
            <a:spLocks noChangeArrowheads="1"/>
          </p:cNvSpPr>
          <p:nvPr/>
        </p:nvSpPr>
        <p:spPr bwMode="auto">
          <a:xfrm>
            <a:off x="5476875" y="5881688"/>
            <a:ext cx="3810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 định các góc bất kì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63958">
            <a:off x="973931" y="2759869"/>
            <a:ext cx="200818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14" name="Text Box 30"/>
          <p:cNvSpPr txBox="1">
            <a:spLocks noChangeArrowheads="1"/>
          </p:cNvSpPr>
          <p:nvPr/>
        </p:nvSpPr>
        <p:spPr bwMode="auto">
          <a:xfrm>
            <a:off x="2757488" y="4676775"/>
            <a:ext cx="2819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b="1">
                <a:solidFill>
                  <a:srgbClr val="0070C0"/>
                </a:solidFill>
                <a:latin typeface="Constantia" pitchFamily="18" charset="0"/>
              </a:rPr>
              <a:t>Ke vuông</a:t>
            </a:r>
            <a:endParaRPr lang="en-US" altLang="en-US" sz="2000" b="1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93213" name="Text Box 29"/>
          <p:cNvSpPr txBox="1">
            <a:spLocks noChangeArrowheads="1"/>
          </p:cNvSpPr>
          <p:nvPr/>
        </p:nvSpPr>
        <p:spPr bwMode="auto">
          <a:xfrm>
            <a:off x="1219200" y="4146550"/>
            <a:ext cx="1336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b="1">
                <a:solidFill>
                  <a:srgbClr val="0070C0"/>
                </a:solidFill>
                <a:latin typeface="Constantia" pitchFamily="18" charset="0"/>
              </a:rPr>
              <a:t>Êke</a:t>
            </a:r>
            <a:endParaRPr lang="en-US" altLang="en-US" sz="2000" b="1">
              <a:solidFill>
                <a:srgbClr val="0070C0"/>
              </a:solidFill>
              <a:latin typeface="Constantia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42914">
    <p:sndAc>
      <p:stSnd>
        <p:snd r:embed="rId4" name="Vao ru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3" grpId="0" animBg="1"/>
      <p:bldP spid="93193" grpId="1" animBg="1"/>
      <p:bldP spid="93195" grpId="0"/>
      <p:bldP spid="93212" grpId="0"/>
      <p:bldP spid="15375" grpId="0"/>
      <p:bldP spid="15376" grpId="0"/>
      <p:bldP spid="93214" grpId="0"/>
      <p:bldP spid="932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1.2|6.6|3.2|5.9|3.7|5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.8|1.2|1.3|0.7|0.6|0.6|0.6|0.7|1.5|3.1|1.7|1.4|2.3|4.6|0.8|1.1|4.8|1.9|0.9|1.8|3.3|2.3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4|1.1|1.6|2|2.2|2.7|3.9|5.5|3|3.2|1.3|0.8|1.4|3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0.8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7|2|0.5|1|0.9|0.7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4|5.2|0.9|3|5.2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4|5.2|0.9|3|5.2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.4|3.5|1.2|0.9|1.2|0.6|2|2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4|5.2|0.9|3|5.2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1|1|0.9|0.6|0.8|1.7|2|0.9|3.8|2|2.5|0.6|2.9|1.3|3|3.8|3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|0.6|1.9|1.2|1.2|1.9|1|16.9|4.8|1.4|2.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2878</TotalTime>
  <Words>1101</Words>
  <Application>Microsoft Office PowerPoint</Application>
  <PresentationFormat>On-screen Show (4:3)</PresentationFormat>
  <Paragraphs>206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.VnTime</vt:lpstr>
      <vt:lpstr>Arial</vt:lpstr>
      <vt:lpstr>Calibri</vt:lpstr>
      <vt:lpstr>Constantia</vt:lpstr>
      <vt:lpstr>Times New Roman</vt:lpstr>
      <vt:lpstr>VNI-Times</vt:lpstr>
      <vt:lpstr>VNI-Vari</vt:lpstr>
      <vt:lpstr>Default Design</vt:lpstr>
      <vt:lpstr>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</dc:creator>
  <cp:lastModifiedBy>Admin</cp:lastModifiedBy>
  <cp:revision>240</cp:revision>
  <dcterms:created xsi:type="dcterms:W3CDTF">2004-11-07T16:16:38Z</dcterms:created>
  <dcterms:modified xsi:type="dcterms:W3CDTF">2021-11-08T10:44:06Z</dcterms:modified>
</cp:coreProperties>
</file>